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8" r:id="rId6"/>
  </p:sldMasterIdLst>
  <p:notesMasterIdLst>
    <p:notesMasterId r:id="rId29"/>
  </p:notesMasterIdLst>
  <p:handoutMasterIdLst>
    <p:handoutMasterId r:id="rId30"/>
  </p:handoutMasterIdLst>
  <p:sldIdLst>
    <p:sldId id="1472" r:id="rId7"/>
    <p:sldId id="1772" r:id="rId8"/>
    <p:sldId id="1792" r:id="rId9"/>
    <p:sldId id="1793" r:id="rId10"/>
    <p:sldId id="1782" r:id="rId11"/>
    <p:sldId id="1783" r:id="rId12"/>
    <p:sldId id="1784" r:id="rId13"/>
    <p:sldId id="1797" r:id="rId14"/>
    <p:sldId id="1798" r:id="rId15"/>
    <p:sldId id="1801" r:id="rId16"/>
    <p:sldId id="1802" r:id="rId17"/>
    <p:sldId id="1803" r:id="rId18"/>
    <p:sldId id="1795" r:id="rId19"/>
    <p:sldId id="1799" r:id="rId20"/>
    <p:sldId id="1770" r:id="rId21"/>
    <p:sldId id="1776" r:id="rId22"/>
    <p:sldId id="1778" r:id="rId23"/>
    <p:sldId id="1779" r:id="rId24"/>
    <p:sldId id="1780" r:id="rId25"/>
    <p:sldId id="1781" r:id="rId26"/>
    <p:sldId id="1794" r:id="rId27"/>
    <p:sldId id="1707"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7823" autoAdjust="0"/>
  </p:normalViewPr>
  <p:slideViewPr>
    <p:cSldViewPr>
      <p:cViewPr varScale="1">
        <p:scale>
          <a:sx n="90" d="100"/>
          <a:sy n="90" d="100"/>
        </p:scale>
        <p:origin x="516" y="9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5/12/2017 12:05 PM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5/12/2017 12:05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0500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Once deployed as a Web service, a model can be used</a:t>
            </a:r>
            <a:r>
              <a:rPr lang="en-US" baseline="0" dirty="0" smtClean="0"/>
              <a:t> with simple REST calls over HTTP. This enables developers to build "smart apps" that get their intelligence from ML.</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4551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3710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use the built-in</a:t>
            </a:r>
            <a:r>
              <a:rPr lang="en-US" baseline="0" dirty="0" smtClean="0"/>
              <a:t> test harness to input data, or download an Excel spreadsheet that's connected to the model.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4765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21347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95548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32007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5/12/2017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finds patterns in large volumes of data and uses those patterns to perform predictive analysis. Microsoft offers</a:t>
            </a:r>
            <a:r>
              <a:rPr lang="en-US" baseline="0" dirty="0" smtClean="0"/>
              <a:t> Azure Machine Learning, while Amazon offers Amazon Machine Learning and Google offers the Google Prediction API. Software products such as MATLAB support traditional, non-cloud-based ML modeling.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Machine learning models fall into two broad categories: supervised and unsupervised. 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In unsupervised learning, the computer isn't trained, but is presented with a set of data and challenged to find relationships in it. K-Means Clustering is a common unsupervised learning algorithm. For a great explanation of how it works, see https://blog.intercom.io/machine-learning-way-easier-than-it-looks/.</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0954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dirty="0" smtClean="0">
                <a:solidFill>
                  <a:schemeClr val="tx1"/>
                </a:solidFill>
                <a:effectLst/>
                <a:latin typeface="Segoe UI Light" pitchFamily="34" charset="0"/>
                <a:ea typeface="+mn-ea"/>
                <a:cs typeface="+mn-cs"/>
                <a:hlinkClick r:id="rId3"/>
              </a:rPr>
              <a:t>https://how-old.net/#</a:t>
            </a:r>
            <a:r>
              <a:rPr lang="en-US" sz="900" u="none" kern="1200" baseline="0" dirty="0" smtClean="0">
                <a:solidFill>
                  <a:schemeClr val="tx1"/>
                </a:solidFill>
                <a:effectLst/>
                <a:latin typeface="Segoe UI Light" pitchFamily="34" charset="0"/>
                <a:ea typeface="+mn-ea"/>
                <a:cs typeface="+mn-cs"/>
              </a:rPr>
              <a:t> offers a great example of machine learning in action. Created by Microsoft, the site uses advanced image-recognition techniques to analyze photos you upload and then uses an ML model to "predict" the ages of the people in the photos.</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0969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Azure Machine Learning</a:t>
            </a:r>
            <a:r>
              <a:rPr lang="en-US" dirty="0" smtClean="0"/>
              <a:t> is a cloud-based predictive-analytics service that offers a streamlined experience for data scientists of all skill levels. It's accompanied by the Azure Machine Learning Studio (ML Studio), which is a browser-based tool that provides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kern="1200" dirty="0" smtClean="0">
                <a:solidFill>
                  <a:schemeClr val="tx1"/>
                </a:solidFill>
                <a:effectLst/>
                <a:latin typeface="Segoe UI Light" pitchFamily="34" charset="0"/>
                <a:ea typeface="+mn-ea"/>
                <a:cs typeface="+mn-cs"/>
              </a:rPr>
              <a:t>R</a:t>
            </a:r>
            <a:r>
              <a:rPr lang="en-US" dirty="0" smtClean="0"/>
              <a:t> and </a:t>
            </a:r>
            <a:r>
              <a:rPr lang="en-US" sz="900" kern="1200" dirty="0" smtClean="0">
                <a:solidFill>
                  <a:schemeClr val="tx1"/>
                </a:solidFill>
                <a:effectLst/>
                <a:latin typeface="Segoe UI Light" pitchFamily="34" charset="0"/>
                <a:ea typeface="+mn-ea"/>
                <a:cs typeface="+mn-cs"/>
              </a:rPr>
              <a:t>Python</a:t>
            </a:r>
            <a:r>
              <a:rPr lang="en-US" dirty="0" smtClean="0"/>
              <a:t> means you can build custom scripts  to customize your model. Once you've built and trained your model in the ML Studio, you can easily expose it as a Web service that is consumable from a variety of programming languages, or share it with the community by placing it in the </a:t>
            </a:r>
            <a:r>
              <a:rPr lang="en-US" sz="900" kern="1200" dirty="0" smtClean="0">
                <a:solidFill>
                  <a:schemeClr val="tx1"/>
                </a:solidFill>
                <a:effectLst/>
                <a:latin typeface="Segoe UI Light" pitchFamily="34" charset="0"/>
                <a:ea typeface="+mn-ea"/>
                <a:cs typeface="+mn-cs"/>
              </a:rPr>
              <a:t>Cortana Intelligence Gallery</a:t>
            </a:r>
            <a:r>
              <a:rPr lang="en-US" dirty="0" smtClean="0"/>
              <a:t>.</a:t>
            </a: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5863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This quote came from a graduate</a:t>
            </a:r>
            <a:r>
              <a:rPr lang="en-US" baseline="0" dirty="0" smtClean="0"/>
              <a:t> student </a:t>
            </a:r>
            <a:r>
              <a:rPr lang="en-US" dirty="0" smtClean="0"/>
              <a:t>who attended this class at UMass. He had already accepted at offer</a:t>
            </a:r>
            <a:r>
              <a:rPr lang="en-US" baseline="0" dirty="0" smtClean="0"/>
              <a:t> to go to work for </a:t>
            </a:r>
            <a:r>
              <a:rPr lang="en-US" dirty="0" smtClean="0"/>
              <a:t>Microsoft post-graduation. </a:t>
            </a:r>
            <a:r>
              <a:rPr lang="en-US" dirty="0" smtClean="0">
                <a:sym typeface="Wingdings" panose="05000000000000000000" pitchFamily="2" charset="2"/>
              </a:rPr>
              <a:t></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4557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ML Studio simplifies machine learning by providing a drag-and-drop model in</a:t>
            </a:r>
            <a:r>
              <a:rPr lang="en-US" baseline="0" dirty="0" smtClean="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144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ML also includes an Import Images module, which imports a</a:t>
            </a:r>
            <a:r>
              <a:rPr lang="en-US" baseline="0" dirty="0" smtClean="0"/>
              <a:t> collection of images from blob storage and creates an </a:t>
            </a:r>
            <a:r>
              <a:rPr lang="en-US" baseline="0" dirty="0" err="1" smtClean="0"/>
              <a:t>OpenCV</a:t>
            </a:r>
            <a:r>
              <a:rPr lang="en-US" baseline="0" dirty="0" smtClean="0"/>
              <a:t> dataset from them.</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41879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Studio has approximately 400 popular R packages built in. The third input port to the Execute R Script</a:t>
            </a:r>
            <a:r>
              <a:rPr lang="en-US" baseline="0" dirty="0" smtClean="0"/>
              <a:t> module accepts a zip file containing R packages, which makes it easy to import additional packages. Not all R packages are supported. For more information, see https://msdn.microsoft.com/en-us/library/azure/mt741980.aspx.</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5/12/2017 12:05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1887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here is if you want to use a set of input values to predict</a:t>
            </a:r>
            <a:r>
              <a:rPr lang="en-US" baseline="0" dirty="0" smtClean="0"/>
              <a:t> an output value, use linear regression. But if you're more interested in the distribution of the output use fast forest quantile regression instead. An example of when you would use the latter is using growth charts to assess child development. "Abby's height is in the 10% quantile of the heights of kids her age."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300688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2" y="2278589"/>
            <a:ext cx="8543652" cy="1386254"/>
          </a:xfrm>
        </p:spPr>
        <p:txBody>
          <a:bodyPr anchor="ctr" anchorCtr="0">
            <a:noAutofit/>
          </a:bodyPr>
          <a:lstStyle>
            <a:lvl1pPr>
              <a:lnSpc>
                <a:spcPct val="90000"/>
              </a:lnSpc>
              <a:defRPr sz="672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2" y="4704164"/>
            <a:ext cx="5565153" cy="1167722"/>
          </a:xfrm>
        </p:spPr>
        <p:txBody>
          <a:bodyPr/>
          <a:lstStyle>
            <a:lvl1pPr marL="0" indent="0">
              <a:buFont typeface="Arial" pitchFamily="34" charset="0"/>
              <a:buNone/>
              <a:defRPr sz="2447">
                <a:solidFill>
                  <a:schemeClr val="bg1">
                    <a:alpha val="98000"/>
                  </a:schemeClr>
                </a:solidFill>
                <a:latin typeface="+mj-lt"/>
              </a:defRPr>
            </a:lvl1pPr>
            <a:lvl2pPr marL="469396" indent="0">
              <a:buFont typeface="Arial" pitchFamily="34" charset="0"/>
              <a:buNone/>
              <a:defRPr/>
            </a:lvl2pPr>
            <a:lvl3pPr marL="872429" indent="0">
              <a:buFont typeface="Arial" pitchFamily="34" charset="0"/>
              <a:buNone/>
              <a:defRPr/>
            </a:lvl3pPr>
            <a:lvl4pPr marL="1283554" indent="0">
              <a:buFont typeface="Arial" pitchFamily="34" charset="0"/>
              <a:buNone/>
              <a:defRPr/>
            </a:lvl4pPr>
            <a:lvl5pPr marL="163641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864" y="100726"/>
            <a:ext cx="2548498" cy="586174"/>
          </a:xfrm>
          <a:prstGeom prst="rect">
            <a:avLst/>
          </a:prstGeom>
        </p:spPr>
      </p:pic>
    </p:spTree>
    <p:extLst>
      <p:ext uri="{BB962C8B-B14F-4D97-AF65-F5344CB8AC3E}">
        <p14:creationId xmlns:p14="http://schemas.microsoft.com/office/powerpoint/2010/main" val="321970664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680614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lgn="l" defTabSz="932279" rtl="0" eaLnBrk="1" latinLnBrk="0" hangingPunct="1">
              <a:lnSpc>
                <a:spcPct val="90000"/>
              </a:lnSpc>
              <a:spcBef>
                <a:spcPct val="0"/>
              </a:spcBef>
              <a:buNone/>
              <a:defRPr lang="en-US" sz="5505"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140822"/>
          </a:xfrm>
        </p:spPr>
        <p:txBody>
          <a:bodyPr/>
          <a:lstStyle>
            <a:lvl1pPr marL="0" indent="0">
              <a:spcBef>
                <a:spcPts val="0"/>
              </a:spcBef>
              <a:spcAft>
                <a:spcPts val="0"/>
              </a:spcAft>
              <a:buFont typeface="Arial" pitchFamily="34" charset="0"/>
              <a:buNone/>
              <a:defRPr lang="en-US" sz="3263" kern="1200" dirty="0" smtClean="0">
                <a:gradFill>
                  <a:gsLst>
                    <a:gs pos="0">
                      <a:srgbClr val="595959"/>
                    </a:gs>
                    <a:gs pos="86000">
                      <a:srgbClr val="595959"/>
                    </a:gs>
                  </a:gsLst>
                  <a:lin ang="5400000" scaled="0"/>
                </a:gradFill>
                <a:latin typeface="+mn-lt"/>
                <a:ea typeface="+mn-ea"/>
                <a:cs typeface="+mn-cs"/>
              </a:defRPr>
            </a:lvl1pPr>
            <a:lvl2pPr marL="702474" indent="-349619">
              <a:spcBef>
                <a:spcPts val="0"/>
              </a:spcBef>
              <a:spcAft>
                <a:spcPts val="0"/>
              </a:spcAft>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39"/>
            </a:lvl3pPr>
            <a:lvl4pPr marL="0" indent="0">
              <a:spcBef>
                <a:spcPts val="0"/>
              </a:spcBef>
              <a:spcAft>
                <a:spcPts val="408"/>
              </a:spcAft>
              <a:buNone/>
              <a:defRPr/>
            </a:lvl4pPr>
            <a:lvl5pPr marL="349619" indent="-349619">
              <a:spcBef>
                <a:spcPts val="0"/>
              </a:spcBef>
              <a:spcAft>
                <a:spcPts val="408"/>
              </a:spcAft>
              <a:buFont typeface="Arial" pitchFamily="34" charset="0"/>
              <a:buChar char="•"/>
              <a:defRPr/>
            </a:lvl5pPr>
            <a:lvl6pPr marL="1053712" indent="-349619">
              <a:buFont typeface="Arial" pitchFamily="34" charset="0"/>
              <a:buChar char="•"/>
              <a:defRPr sz="2447">
                <a:gradFill>
                  <a:gsLst>
                    <a:gs pos="0">
                      <a:srgbClr val="595959"/>
                    </a:gs>
                    <a:gs pos="86000">
                      <a:srgbClr val="595959"/>
                    </a:gs>
                  </a:gsLst>
                  <a:lin ang="5400000" scaled="0"/>
                </a:gradFill>
              </a:defRPr>
            </a:lvl6pPr>
            <a:lvl7pPr marL="1280317" indent="-229842">
              <a:defRPr>
                <a:gradFill>
                  <a:gsLst>
                    <a:gs pos="0">
                      <a:srgbClr val="595959"/>
                    </a:gs>
                    <a:gs pos="86000">
                      <a:srgbClr val="595959"/>
                    </a:gs>
                  </a:gsLst>
                  <a:lin ang="5400000" scaled="0"/>
                </a:gradFill>
              </a:defRPr>
            </a:lvl7pPr>
            <a:lvl8pPr marL="1516634" indent="-236316">
              <a:defRPr>
                <a:gradFill>
                  <a:gsLst>
                    <a:gs pos="0">
                      <a:srgbClr val="595959"/>
                    </a:gs>
                    <a:gs pos="86000">
                      <a:srgbClr val="595959"/>
                    </a:gs>
                  </a:gsLst>
                  <a:lin ang="5400000" scaled="0"/>
                </a:gradFill>
              </a:defRPr>
            </a:lvl8pPr>
          </a:lstStyle>
          <a:p>
            <a:pPr marL="352856" lvl="0" indent="-352856" algn="l" defTabSz="932279" rtl="0" eaLnBrk="1" latinLnBrk="0" hangingPunct="1">
              <a:lnSpc>
                <a:spcPct val="90000"/>
              </a:lnSpc>
              <a:spcBef>
                <a:spcPct val="20000"/>
              </a:spcBef>
              <a:buSzPct val="90000"/>
              <a:buFont typeface="Arial" pitchFamily="34" charset="0"/>
              <a:buChar char="•"/>
            </a:pPr>
            <a:r>
              <a:rPr lang="en-US" smtClean="0"/>
              <a:t>Click to edit Master text styles</a:t>
            </a:r>
          </a:p>
          <a:p>
            <a:pPr marL="352856" lvl="1" indent="-352856" algn="l" defTabSz="932279" rtl="0" eaLnBrk="1" latinLnBrk="0" hangingPunct="1">
              <a:lnSpc>
                <a:spcPct val="90000"/>
              </a:lnSpc>
              <a:spcBef>
                <a:spcPct val="20000"/>
              </a:spcBef>
              <a:buSzPct val="90000"/>
              <a:buFont typeface="Arial" pitchFamily="34" charset="0"/>
              <a:buChar char="•"/>
            </a:pPr>
            <a:r>
              <a:rPr lang="en-US" smtClean="0"/>
              <a:t>Second level</a:t>
            </a:r>
          </a:p>
          <a:p>
            <a:pPr marL="352856" lvl="2" indent="-352856" algn="l" defTabSz="932279" rtl="0" eaLnBrk="1" latinLnBrk="0" hangingPunct="1">
              <a:lnSpc>
                <a:spcPct val="90000"/>
              </a:lnSpc>
              <a:spcBef>
                <a:spcPct val="20000"/>
              </a:spcBef>
              <a:buSzPct val="90000"/>
              <a:buFont typeface="Arial" pitchFamily="34" charset="0"/>
              <a:buChar char="•"/>
            </a:pPr>
            <a:r>
              <a:rPr lang="en-US" smtClean="0"/>
              <a:t>Third level</a:t>
            </a:r>
          </a:p>
          <a:p>
            <a:pPr marL="352856" lvl="3" indent="-352856" algn="l" defTabSz="932279" rtl="0" eaLnBrk="1" latinLnBrk="0" hangingPunct="1">
              <a:lnSpc>
                <a:spcPct val="90000"/>
              </a:lnSpc>
              <a:spcBef>
                <a:spcPct val="20000"/>
              </a:spcBef>
              <a:buSzPct val="90000"/>
              <a:buFont typeface="Arial" pitchFamily="34" charset="0"/>
              <a:buChar char="•"/>
            </a:pPr>
            <a:r>
              <a:rPr lang="en-US" smtClean="0"/>
              <a:t>Fourth level</a:t>
            </a:r>
          </a:p>
          <a:p>
            <a:pPr marL="352856" lvl="4" indent="-352856" algn="l" defTabSz="93227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9375256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2"/>
            <a:ext cx="5597871" cy="2492395"/>
          </a:xfrm>
        </p:spPr>
        <p:txBody>
          <a:bodyPr/>
          <a:lstStyle>
            <a:lvl1pPr marL="348001" indent="-348001">
              <a:lnSpc>
                <a:spcPct val="90000"/>
              </a:lnSpc>
              <a:buSzPct val="80000"/>
              <a:buFont typeface="Arial" pitchFamily="34" charset="0"/>
              <a:buChar char="•"/>
              <a:defRPr sz="3263"/>
            </a:lvl1pPr>
            <a:lvl2pPr marL="639350" indent="-291349">
              <a:lnSpc>
                <a:spcPct val="90000"/>
              </a:lnSpc>
              <a:buSzPct val="80000"/>
              <a:buFont typeface="Arial" pitchFamily="34" charset="0"/>
              <a:buChar char="•"/>
              <a:defRPr sz="2855"/>
            </a:lvl2pPr>
            <a:lvl3pPr marL="932317" indent="-292968">
              <a:lnSpc>
                <a:spcPct val="90000"/>
              </a:lnSpc>
              <a:buSzPct val="80000"/>
              <a:buFont typeface="Arial" pitchFamily="34" charset="0"/>
              <a:buChar char="•"/>
              <a:defRPr sz="2447"/>
            </a:lvl3pPr>
            <a:lvl4pPr marL="1746476" indent="-229842">
              <a:lnSpc>
                <a:spcPct val="90000"/>
              </a:lnSpc>
              <a:buSzPct val="80000"/>
              <a:buFont typeface="Arial" pitchFamily="34" charset="0"/>
              <a:buChar char="•"/>
              <a:defRPr sz="2039"/>
            </a:lvl4pPr>
            <a:lvl5pPr marL="1982793" indent="-236316">
              <a:lnSpc>
                <a:spcPct val="90000"/>
              </a:lnSpc>
              <a:buSzPct val="80000"/>
              <a:buFont typeface="Arial" pitchFamily="34" charset="0"/>
              <a:buChar char="•"/>
              <a:defRPr sz="2039"/>
            </a:lvl5pPr>
            <a:lvl6pPr>
              <a:defRPr sz="1835"/>
            </a:lvl6pPr>
            <a:lvl7pPr>
              <a:defRPr sz="1835"/>
            </a:lvl7pPr>
            <a:lvl8pPr>
              <a:defRPr sz="1835"/>
            </a:lvl8pPr>
            <a:lvl9pPr>
              <a:defRPr sz="18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1" cy="2541442"/>
          </a:xfrm>
        </p:spPr>
        <p:txBody>
          <a:bodyPr/>
          <a:lstStyle>
            <a:lvl1pPr marL="466159" indent="-466159">
              <a:lnSpc>
                <a:spcPct val="90000"/>
              </a:lnSpc>
              <a:buSzPct val="80000"/>
              <a:buFont typeface="Arial" pitchFamily="34" charset="0"/>
              <a:buChar char="•"/>
              <a:defRPr lang="en-US" sz="3263" kern="1200" dirty="0" smtClean="0">
                <a:gradFill>
                  <a:gsLst>
                    <a:gs pos="0">
                      <a:srgbClr val="595959"/>
                    </a:gs>
                    <a:gs pos="86000">
                      <a:srgbClr val="595959"/>
                    </a:gs>
                  </a:gsLst>
                  <a:lin ang="5400000" scaled="0"/>
                </a:gradFill>
                <a:latin typeface="+mn-lt"/>
                <a:ea typeface="+mn-ea"/>
                <a:cs typeface="+mn-cs"/>
              </a:defRPr>
            </a:lvl1pPr>
            <a:lvl2pPr marL="814159" indent="-466159">
              <a:lnSpc>
                <a:spcPct val="90000"/>
              </a:lnSpc>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988967" indent="-349619">
              <a:lnSpc>
                <a:spcPct val="90000"/>
              </a:lnSpc>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866253" indent="-349619">
              <a:lnSpc>
                <a:spcPct val="90000"/>
              </a:lnSpc>
              <a:buSzPct val="80000"/>
              <a:buFont typeface="Arial" pitchFamily="34" charset="0"/>
              <a:buChar char="•"/>
              <a:defRPr lang="en-US" sz="2039" kern="1200" dirty="0" smtClean="0">
                <a:gradFill>
                  <a:gsLst>
                    <a:gs pos="0">
                      <a:srgbClr val="595959"/>
                    </a:gs>
                    <a:gs pos="86000">
                      <a:srgbClr val="595959"/>
                    </a:gs>
                  </a:gsLst>
                  <a:lin ang="5400000" scaled="0"/>
                </a:gradFill>
                <a:latin typeface="+mn-lt"/>
                <a:ea typeface="+mn-ea"/>
                <a:cs typeface="+mn-cs"/>
              </a:defRPr>
            </a:lvl4pPr>
            <a:lvl5pPr marL="2096094" indent="-349619">
              <a:lnSpc>
                <a:spcPct val="90000"/>
              </a:lnSpc>
              <a:buSzPct val="80000"/>
              <a:buFont typeface="Arial" pitchFamily="34" charset="0"/>
              <a:buChar char="•"/>
              <a:defRPr lang="en-US" sz="2039" kern="1200" dirty="0">
                <a:gradFill>
                  <a:gsLst>
                    <a:gs pos="0">
                      <a:srgbClr val="595959"/>
                    </a:gs>
                    <a:gs pos="86000">
                      <a:srgbClr val="595959"/>
                    </a:gs>
                  </a:gsLst>
                  <a:lin ang="5400000" scaled="0"/>
                </a:gradFill>
                <a:latin typeface="+mn-lt"/>
                <a:ea typeface="+mn-ea"/>
                <a:cs typeface="+mn-cs"/>
              </a:defRPr>
            </a:lvl5pPr>
            <a:lvl6pPr>
              <a:defRPr sz="1835"/>
            </a:lvl6pPr>
            <a:lvl7pPr>
              <a:defRPr sz="1835"/>
            </a:lvl7pPr>
            <a:lvl8pPr>
              <a:defRPr sz="1835"/>
            </a:lvl8pPr>
            <a:lvl9pPr>
              <a:defRPr sz="1835"/>
            </a:lvl9pPr>
          </a:lstStyle>
          <a:p>
            <a:pPr marL="348001" lvl="0" indent="-348001" algn="l" defTabSz="932279" rtl="0" eaLnBrk="1" latinLnBrk="0" hangingPunct="1">
              <a:lnSpc>
                <a:spcPct val="90000"/>
              </a:lnSpc>
              <a:spcBef>
                <a:spcPct val="20000"/>
              </a:spcBef>
              <a:buSzPct val="80000"/>
              <a:buFont typeface="Arial" pitchFamily="34" charset="0"/>
              <a:buChar char="•"/>
            </a:pPr>
            <a:r>
              <a:rPr lang="en-US" smtClean="0"/>
              <a:t>Click to edit Master text styles</a:t>
            </a:r>
          </a:p>
          <a:p>
            <a:pPr marL="348001" lvl="1" indent="-348001" algn="l" defTabSz="932279" rtl="0" eaLnBrk="1" latinLnBrk="0" hangingPunct="1">
              <a:lnSpc>
                <a:spcPct val="90000"/>
              </a:lnSpc>
              <a:spcBef>
                <a:spcPct val="20000"/>
              </a:spcBef>
              <a:buSzPct val="80000"/>
              <a:buFont typeface="Arial" pitchFamily="34" charset="0"/>
              <a:buChar char="•"/>
            </a:pPr>
            <a:r>
              <a:rPr lang="en-US" smtClean="0"/>
              <a:t>Second level</a:t>
            </a:r>
          </a:p>
          <a:p>
            <a:pPr marL="348001" lvl="2" indent="-348001" algn="l" defTabSz="932279" rtl="0" eaLnBrk="1" latinLnBrk="0" hangingPunct="1">
              <a:lnSpc>
                <a:spcPct val="90000"/>
              </a:lnSpc>
              <a:spcBef>
                <a:spcPct val="20000"/>
              </a:spcBef>
              <a:buSzPct val="80000"/>
              <a:buFont typeface="Arial" pitchFamily="34" charset="0"/>
              <a:buChar char="•"/>
            </a:pPr>
            <a:r>
              <a:rPr lang="en-US" smtClean="0"/>
              <a:t>Third level</a:t>
            </a:r>
          </a:p>
          <a:p>
            <a:pPr marL="348001" lvl="3" indent="-348001" algn="l" defTabSz="932279" rtl="0" eaLnBrk="1" latinLnBrk="0" hangingPunct="1">
              <a:lnSpc>
                <a:spcPct val="90000"/>
              </a:lnSpc>
              <a:spcBef>
                <a:spcPct val="20000"/>
              </a:spcBef>
              <a:buSzPct val="80000"/>
              <a:buFont typeface="Arial" pitchFamily="34" charset="0"/>
              <a:buChar char="•"/>
            </a:pPr>
            <a:r>
              <a:rPr lang="en-US" smtClean="0"/>
              <a:t>Fourth level</a:t>
            </a:r>
          </a:p>
          <a:p>
            <a:pPr marL="348001" lvl="4" indent="-348001" algn="l" defTabSz="93227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24331962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sp>
        <p:nvSpPr>
          <p:cNvPr id="3" name="Text Placeholder 2"/>
          <p:cNvSpPr>
            <a:spLocks noGrp="1"/>
          </p:cNvSpPr>
          <p:nvPr>
            <p:ph type="body" idx="1"/>
          </p:nvPr>
        </p:nvSpPr>
        <p:spPr>
          <a:xfrm>
            <a:off x="529661" y="1476622"/>
            <a:ext cx="5597871" cy="452021"/>
          </a:xfrm>
        </p:spPr>
        <p:txBody>
          <a:bodyPr anchor="b"/>
          <a:lstStyle>
            <a:lvl1pPr marL="0" indent="0">
              <a:lnSpc>
                <a:spcPct val="90000"/>
              </a:lnSpc>
              <a:spcBef>
                <a:spcPts val="0"/>
              </a:spcBef>
              <a:buNone/>
              <a:defRPr sz="3263" b="0">
                <a:latin typeface="Segoe UI Light" pitchFamily="34" charset="0"/>
              </a:defRPr>
            </a:lvl1pPr>
            <a:lvl2pPr marL="466140" indent="0">
              <a:buNone/>
              <a:defRPr sz="2039" b="1"/>
            </a:lvl2pPr>
            <a:lvl3pPr marL="932279" indent="0">
              <a:buNone/>
              <a:defRPr sz="1835" b="1"/>
            </a:lvl3pPr>
            <a:lvl4pPr marL="1398420" indent="0">
              <a:buNone/>
              <a:defRPr sz="1632" b="1"/>
            </a:lvl4pPr>
            <a:lvl5pPr marL="1864559" indent="0">
              <a:buNone/>
              <a:defRPr sz="1632" b="1"/>
            </a:lvl5pPr>
            <a:lvl6pPr marL="2330699" indent="0">
              <a:buNone/>
              <a:defRPr sz="1632" b="1"/>
            </a:lvl6pPr>
            <a:lvl7pPr marL="2796838" indent="0">
              <a:buNone/>
              <a:defRPr sz="1632" b="1"/>
            </a:lvl7pPr>
            <a:lvl8pPr marL="3262978" indent="0">
              <a:buNone/>
              <a:defRPr sz="1632" b="1"/>
            </a:lvl8pPr>
            <a:lvl9pPr marL="3729119"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7" y="2311922"/>
            <a:ext cx="5596414" cy="1983871"/>
          </a:xfrm>
        </p:spPr>
        <p:txBody>
          <a:bodyPr/>
          <a:lstStyle>
            <a:lvl1pPr marL="411126" indent="-411126">
              <a:buSzPct val="80000"/>
              <a:buFont typeface="Arial" pitchFamily="34" charset="0"/>
              <a:buChar char="•"/>
              <a:defRPr sz="2855"/>
            </a:lvl1pPr>
            <a:lvl2pPr marL="759127" indent="-328577">
              <a:buSzPct val="80000"/>
              <a:buFont typeface="Arial" pitchFamily="34" charset="0"/>
              <a:buChar char="•"/>
              <a:defRPr sz="2855"/>
            </a:lvl2pPr>
            <a:lvl3pPr marL="1047238" indent="-288112" defTabSz="1050476">
              <a:buSzPct val="80000"/>
              <a:buFont typeface="Arial" pitchFamily="34" charset="0"/>
              <a:buChar char="•"/>
              <a:defRPr sz="2447"/>
            </a:lvl3pPr>
            <a:lvl4pPr marL="1343443" indent="-292968">
              <a:buSzPct val="80000"/>
              <a:buFont typeface="Arial" pitchFamily="34" charset="0"/>
              <a:buChar char="•"/>
              <a:defRPr sz="2039"/>
            </a:lvl4pPr>
            <a:lvl5pPr marL="1571667" indent="-228224">
              <a:buSzPct val="80000"/>
              <a:buFont typeface="Arial" pitchFamily="34" charset="0"/>
              <a:buChar char="•"/>
              <a:defRPr sz="2039"/>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76622"/>
            <a:ext cx="5597871" cy="452021"/>
          </a:xfrm>
        </p:spPr>
        <p:txBody>
          <a:bodyPr anchor="b"/>
          <a:lstStyle>
            <a:lvl1pPr marL="0" indent="0">
              <a:lnSpc>
                <a:spcPct val="90000"/>
              </a:lnSpc>
              <a:spcBef>
                <a:spcPts val="0"/>
              </a:spcBef>
              <a:buNone/>
              <a:defRPr sz="3263" b="0">
                <a:latin typeface="Segoe UI Light" pitchFamily="34" charset="0"/>
              </a:defRPr>
            </a:lvl1pPr>
            <a:lvl2pPr marL="466140" indent="0">
              <a:buNone/>
              <a:defRPr sz="2039" b="1"/>
            </a:lvl2pPr>
            <a:lvl3pPr marL="932279" indent="0">
              <a:buNone/>
              <a:defRPr sz="1835" b="1"/>
            </a:lvl3pPr>
            <a:lvl4pPr marL="1398420" indent="0">
              <a:buNone/>
              <a:defRPr sz="1632" b="1"/>
            </a:lvl4pPr>
            <a:lvl5pPr marL="1864559" indent="0">
              <a:buNone/>
              <a:defRPr sz="1632" b="1"/>
            </a:lvl5pPr>
            <a:lvl6pPr marL="2330699" indent="0">
              <a:buNone/>
              <a:defRPr sz="1632" b="1"/>
            </a:lvl6pPr>
            <a:lvl7pPr marL="2796838" indent="0">
              <a:buNone/>
              <a:defRPr sz="1632" b="1"/>
            </a:lvl7pPr>
            <a:lvl8pPr marL="3262978" indent="0">
              <a:buNone/>
              <a:defRPr sz="1632" b="1"/>
            </a:lvl8pPr>
            <a:lvl9pPr marL="3729119"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311922"/>
            <a:ext cx="5597871" cy="2022913"/>
          </a:xfrm>
        </p:spPr>
        <p:txBody>
          <a:bodyPr/>
          <a:lstStyle>
            <a:lvl1pPr marL="302127" indent="-302127">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1pPr>
            <a:lvl2pPr marL="466159" indent="-466159">
              <a:buSzPct val="80000"/>
              <a:buFont typeface="Arial" pitchFamily="34" charset="0"/>
              <a:buChar char="•"/>
              <a:defRPr lang="en-US" sz="2855" kern="1200" dirty="0" smtClean="0">
                <a:gradFill>
                  <a:gsLst>
                    <a:gs pos="0">
                      <a:srgbClr val="595959"/>
                    </a:gs>
                    <a:gs pos="86000">
                      <a:srgbClr val="595959"/>
                    </a:gs>
                  </a:gsLst>
                  <a:lin ang="5400000" scaled="0"/>
                </a:gradFill>
                <a:latin typeface="+mn-lt"/>
                <a:ea typeface="+mn-ea"/>
                <a:cs typeface="+mn-cs"/>
              </a:defRPr>
            </a:lvl2pPr>
            <a:lvl3pPr marL="780167" indent="-349619">
              <a:buSzPct val="80000"/>
              <a:buFont typeface="Arial" pitchFamily="34" charset="0"/>
              <a:buChar char="•"/>
              <a:defRPr lang="en-US" sz="2447" kern="1200" dirty="0" smtClean="0">
                <a:gradFill>
                  <a:gsLst>
                    <a:gs pos="0">
                      <a:srgbClr val="595959"/>
                    </a:gs>
                    <a:gs pos="86000">
                      <a:srgbClr val="595959"/>
                    </a:gs>
                  </a:gsLst>
                  <a:lin ang="5400000" scaled="0"/>
                </a:gradFill>
                <a:latin typeface="+mn-lt"/>
                <a:ea typeface="+mn-ea"/>
                <a:cs typeface="+mn-cs"/>
              </a:defRPr>
            </a:lvl3pPr>
            <a:lvl4pPr marL="1400093" indent="-349619">
              <a:buSzPct val="80000"/>
              <a:buFont typeface="Arial" pitchFamily="34" charset="0"/>
              <a:buChar char="•"/>
              <a:defRPr lang="en-US" sz="2039" kern="1200" dirty="0" smtClean="0">
                <a:gradFill>
                  <a:gsLst>
                    <a:gs pos="0">
                      <a:srgbClr val="595959"/>
                    </a:gs>
                    <a:gs pos="86000">
                      <a:srgbClr val="595959"/>
                    </a:gs>
                  </a:gsLst>
                  <a:lin ang="5400000" scaled="0"/>
                </a:gradFill>
                <a:latin typeface="+mn-lt"/>
                <a:ea typeface="+mn-ea"/>
                <a:cs typeface="+mn-cs"/>
              </a:defRPr>
            </a:lvl4pPr>
            <a:lvl5pPr marL="1108746" indent="-349619">
              <a:buSzPct val="80000"/>
              <a:buFont typeface="Arial" pitchFamily="34" charset="0"/>
              <a:buChar char="•"/>
              <a:defRPr lang="en-US" sz="2039" kern="1200" dirty="0">
                <a:gradFill>
                  <a:gsLst>
                    <a:gs pos="0">
                      <a:srgbClr val="595959"/>
                    </a:gs>
                    <a:gs pos="86000">
                      <a:srgbClr val="595959"/>
                    </a:gs>
                  </a:gsLst>
                  <a:lin ang="5400000" scaled="0"/>
                </a:gradFill>
                <a:latin typeface="+mn-lt"/>
                <a:ea typeface="+mn-ea"/>
                <a:cs typeface="+mn-cs"/>
              </a:defRPr>
            </a:lvl5pPr>
            <a:lvl6pPr marL="1400093" indent="-349619">
              <a:defRPr sz="1632"/>
            </a:lvl6pPr>
            <a:lvl7pPr marL="1634792" indent="-291349">
              <a:defRPr sz="1632"/>
            </a:lvl7pPr>
            <a:lvl8pPr>
              <a:defRPr sz="1632"/>
            </a:lvl8pPr>
            <a:lvl9pPr>
              <a:defRPr sz="1632"/>
            </a:lvl9pPr>
          </a:lstStyle>
          <a:p>
            <a:pPr marL="411126" lvl="0" indent="-411126" algn="l" defTabSz="932279" rtl="0" eaLnBrk="1" latinLnBrk="0" hangingPunct="1">
              <a:lnSpc>
                <a:spcPct val="90000"/>
              </a:lnSpc>
              <a:spcBef>
                <a:spcPct val="20000"/>
              </a:spcBef>
              <a:buSzPct val="80000"/>
            </a:pPr>
            <a:r>
              <a:rPr lang="en-US" smtClean="0"/>
              <a:t>Click to edit Master text styles</a:t>
            </a:r>
          </a:p>
          <a:p>
            <a:pPr marL="411126" lvl="1" indent="-411126" algn="l" defTabSz="932279" rtl="0" eaLnBrk="1" latinLnBrk="0" hangingPunct="1">
              <a:lnSpc>
                <a:spcPct val="90000"/>
              </a:lnSpc>
              <a:spcBef>
                <a:spcPct val="20000"/>
              </a:spcBef>
              <a:buSzPct val="80000"/>
            </a:pPr>
            <a:r>
              <a:rPr lang="en-US" smtClean="0"/>
              <a:t>Second level</a:t>
            </a:r>
          </a:p>
          <a:p>
            <a:pPr marL="411126" lvl="2" indent="-411126" algn="l" defTabSz="932279" rtl="0" eaLnBrk="1" latinLnBrk="0" hangingPunct="1">
              <a:lnSpc>
                <a:spcPct val="90000"/>
              </a:lnSpc>
              <a:spcBef>
                <a:spcPct val="20000"/>
              </a:spcBef>
              <a:buSzPct val="80000"/>
            </a:pPr>
            <a:r>
              <a:rPr lang="en-US" smtClean="0"/>
              <a:t>Third level</a:t>
            </a:r>
          </a:p>
          <a:p>
            <a:pPr marL="411126" lvl="3" indent="-411126" algn="l" defTabSz="932279" rtl="0" eaLnBrk="1" latinLnBrk="0" hangingPunct="1">
              <a:lnSpc>
                <a:spcPct val="90000"/>
              </a:lnSpc>
              <a:spcBef>
                <a:spcPct val="20000"/>
              </a:spcBef>
              <a:buSzPct val="80000"/>
            </a:pPr>
            <a:r>
              <a:rPr lang="en-US" smtClean="0"/>
              <a:t>Fourth level</a:t>
            </a:r>
          </a:p>
          <a:p>
            <a:pPr marL="411126" lvl="4" indent="-411126" algn="l" defTabSz="93227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20340811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sz="5505"/>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50223296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5023" y="6401882"/>
            <a:ext cx="1714912" cy="394443"/>
          </a:xfrm>
          <a:prstGeom prst="rect">
            <a:avLst/>
          </a:prstGeom>
        </p:spPr>
      </p:pic>
    </p:spTree>
    <p:extLst>
      <p:ext uri="{BB962C8B-B14F-4D97-AF65-F5344CB8AC3E}">
        <p14:creationId xmlns:p14="http://schemas.microsoft.com/office/powerpoint/2010/main" val="345980038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18577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29660"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99" tIns="46601" rIns="93199" bIns="46601" numCol="1" spcCol="0" rtlCol="0" anchor="ctr" anchorCtr="0" compatLnSpc="1">
            <a:prstTxWarp prst="textNoShape">
              <a:avLst/>
            </a:prstTxWarp>
          </a:bodyPr>
          <a:lstStyle/>
          <a:p>
            <a:pPr algn="ctr" defTabSz="931693"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279" rtl="0" eaLnBrk="1" latinLnBrk="0" hangingPunct="1">
              <a:lnSpc>
                <a:spcPct val="90000"/>
              </a:lnSpc>
              <a:spcBef>
                <a:spcPct val="0"/>
              </a:spcBef>
              <a:buNone/>
              <a:defRPr lang="en-US" sz="5505"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6" y="3476216"/>
            <a:ext cx="7086425" cy="1285566"/>
          </a:xfrm>
        </p:spPr>
        <p:txBody>
          <a:bodyPr lIns="182880" tIns="182880" anchor="ctr" anchorCtr="0"/>
          <a:lstStyle>
            <a:lvl1pPr marL="585936" indent="-582698">
              <a:spcAft>
                <a:spcPts val="1224"/>
              </a:spcAft>
              <a:buNone/>
              <a:defRPr lang="en-US" sz="4487"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47" kern="1200" spc="-51" baseline="0" dirty="0">
                <a:gradFill>
                  <a:gsLst>
                    <a:gs pos="0">
                      <a:srgbClr val="595959"/>
                    </a:gs>
                    <a:gs pos="86000">
                      <a:srgbClr val="595959"/>
                    </a:gs>
                  </a:gsLst>
                  <a:lin ang="5400000" scaled="0"/>
                </a:gradFill>
                <a:latin typeface="+mn-lt"/>
                <a:ea typeface="+mn-ea"/>
                <a:cs typeface="+mn-cs"/>
              </a:defRPr>
            </a:lvl2pPr>
          </a:lstStyle>
          <a:p>
            <a:pPr marL="3237" lvl="0" indent="0" algn="l" defTabSz="932279" rtl="0" eaLnBrk="1" latinLnBrk="0" hangingPunct="1">
              <a:lnSpc>
                <a:spcPct val="90000"/>
              </a:lnSpc>
              <a:spcBef>
                <a:spcPts val="0"/>
              </a:spcBef>
              <a:spcAft>
                <a:spcPts val="918"/>
              </a:spcAft>
              <a:buSzPct val="80000"/>
            </a:pPr>
            <a:r>
              <a:rPr lang="en-US" smtClean="0"/>
              <a:t>Click to edit Master text styles</a:t>
            </a:r>
          </a:p>
          <a:p>
            <a:pPr marL="3237" lvl="1" indent="0" algn="l" defTabSz="932279" rtl="0" eaLnBrk="1" latinLnBrk="0" hangingPunct="1">
              <a:lnSpc>
                <a:spcPct val="90000"/>
              </a:lnSpc>
              <a:spcBef>
                <a:spcPts val="0"/>
              </a:spcBef>
              <a:spcAft>
                <a:spcPts val="918"/>
              </a:spcAft>
              <a:buSzPct val="80000"/>
            </a:pPr>
            <a:r>
              <a:rPr lang="en-US" smtClean="0"/>
              <a:t>Second level</a:t>
            </a:r>
          </a:p>
        </p:txBody>
      </p:sp>
      <p:sp>
        <p:nvSpPr>
          <p:cNvPr id="18" name="Freeform 105"/>
          <p:cNvSpPr>
            <a:spLocks/>
          </p:cNvSpPr>
          <p:nvPr userDrawn="1"/>
        </p:nvSpPr>
        <p:spPr bwMode="black">
          <a:xfrm>
            <a:off x="1224558" y="2176075"/>
            <a:ext cx="1902954"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22" tIns="41961" rIns="83922" bIns="41961" numCol="1" anchor="t" anchorCtr="0" compatLnSpc="1">
            <a:prstTxWarp prst="textNoShape">
              <a:avLst/>
            </a:prstTxWarp>
          </a:bodyPr>
          <a:lstStyle/>
          <a:p>
            <a:pPr defTabSz="1242872"/>
            <a:endParaRPr lang="en-US" sz="1632">
              <a:solidFill>
                <a:srgbClr val="292929"/>
              </a:solidFill>
            </a:endParaRPr>
          </a:p>
        </p:txBody>
      </p:sp>
    </p:spTree>
    <p:extLst>
      <p:ext uri="{BB962C8B-B14F-4D97-AF65-F5344CB8AC3E}">
        <p14:creationId xmlns:p14="http://schemas.microsoft.com/office/powerpoint/2010/main" val="15250819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2"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grpSp>
    </p:spTree>
    <p:extLst>
      <p:ext uri="{BB962C8B-B14F-4D97-AF65-F5344CB8AC3E}">
        <p14:creationId xmlns:p14="http://schemas.microsoft.com/office/powerpoint/2010/main" val="389310146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p>
            <a:pPr defTabSz="1242872"/>
            <a:endParaRPr lang="en-US" sz="2447">
              <a:solidFill>
                <a:srgbClr val="292929"/>
              </a:solidFill>
            </a:endParaRPr>
          </a:p>
        </p:txBody>
      </p:sp>
    </p:spTree>
    <p:extLst>
      <p:ext uri="{BB962C8B-B14F-4D97-AF65-F5344CB8AC3E}">
        <p14:creationId xmlns:p14="http://schemas.microsoft.com/office/powerpoint/2010/main" val="49205130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6"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42872"/>
              <a:endParaRPr lang="en-US" sz="1632">
                <a:solidFill>
                  <a:srgbClr val="292929"/>
                </a:solidFill>
              </a:endParaRPr>
            </a:p>
          </p:txBody>
        </p:sp>
      </p:grpSp>
    </p:spTree>
    <p:extLst>
      <p:ext uri="{BB962C8B-B14F-4D97-AF65-F5344CB8AC3E}">
        <p14:creationId xmlns:p14="http://schemas.microsoft.com/office/powerpoint/2010/main" val="1123968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601"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2" tIns="41961" rIns="83922" bIns="41961" numCol="1" anchor="t" anchorCtr="0" compatLnSpc="1">
            <a:prstTxWarp prst="textNoShape">
              <a:avLst/>
            </a:prstTxWarp>
          </a:bodyPr>
          <a:lstStyle/>
          <a:p>
            <a:pPr defTabSz="1242872"/>
            <a:endParaRPr lang="en-US" sz="1632">
              <a:solidFill>
                <a:srgbClr val="292929"/>
              </a:solidFill>
            </a:endParaRPr>
          </a:p>
        </p:txBody>
      </p:sp>
    </p:spTree>
    <p:extLst>
      <p:ext uri="{BB962C8B-B14F-4D97-AF65-F5344CB8AC3E}">
        <p14:creationId xmlns:p14="http://schemas.microsoft.com/office/powerpoint/2010/main" val="11336511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5"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63"/>
            <a:ext cx="4290731" cy="470856"/>
          </a:xfrm>
        </p:spPr>
        <p:txBody>
          <a:bodyPr>
            <a:noAutofit/>
          </a:bodyPr>
          <a:lstStyle>
            <a:lvl1pPr marL="0" indent="0" algn="l" defTabSz="932279" rtl="0" eaLnBrk="1" latinLnBrk="0" hangingPunct="1">
              <a:lnSpc>
                <a:spcPct val="90000"/>
              </a:lnSpc>
              <a:spcBef>
                <a:spcPts val="0"/>
              </a:spcBef>
              <a:buSzPct val="80000"/>
              <a:buFont typeface="Arial" pitchFamily="34" charset="0"/>
              <a:buNone/>
              <a:defRPr lang="en-US" sz="2447" kern="1200" dirty="0">
                <a:solidFill>
                  <a:schemeClr val="bg1">
                    <a:alpha val="99000"/>
                  </a:schemeClr>
                </a:solidFill>
                <a:latin typeface="+mn-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29"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8"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2872"/>
              <a:endParaRPr lang="en-US" sz="2447">
                <a:solidFill>
                  <a:srgbClr val="292929"/>
                </a:solidFill>
              </a:endParaRPr>
            </a:p>
          </p:txBody>
        </p:sp>
      </p:grpSp>
    </p:spTree>
    <p:extLst>
      <p:ext uri="{BB962C8B-B14F-4D97-AF65-F5344CB8AC3E}">
        <p14:creationId xmlns:p14="http://schemas.microsoft.com/office/powerpoint/2010/main" val="897397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09"/>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2"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7469" y="6328683"/>
            <a:ext cx="2555844" cy="587864"/>
          </a:xfrm>
          <a:prstGeom prst="rect">
            <a:avLst/>
          </a:prstGeom>
        </p:spPr>
      </p:pic>
    </p:spTree>
    <p:extLst>
      <p:ext uri="{BB962C8B-B14F-4D97-AF65-F5344CB8AC3E}">
        <p14:creationId xmlns:p14="http://schemas.microsoft.com/office/powerpoint/2010/main" val="26956557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59097" y="3232281"/>
            <a:ext cx="2485345" cy="529971"/>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932597"/>
              <a:endParaRPr lang="en-US" sz="2399" dirty="0">
                <a:solidFill>
                  <a:srgbClr val="292929"/>
                </a:solidFill>
              </a:endParaRPr>
            </a:p>
          </p:txBody>
        </p:sp>
      </p:grpSp>
      <p:sp>
        <p:nvSpPr>
          <p:cNvPr id="10" name="Text Box 3"/>
          <p:cNvSpPr txBox="1">
            <a:spLocks noChangeArrowheads="1"/>
          </p:cNvSpPr>
          <p:nvPr userDrawn="1"/>
        </p:nvSpPr>
        <p:spPr bwMode="blackWhite">
          <a:xfrm>
            <a:off x="1557918" y="4104115"/>
            <a:ext cx="9106150" cy="743748"/>
          </a:xfrm>
          <a:prstGeom prst="rect">
            <a:avLst/>
          </a:prstGeom>
          <a:noFill/>
          <a:ln w="12700">
            <a:noFill/>
            <a:miter lim="800000"/>
            <a:headEnd type="none" w="sm" len="sm"/>
            <a:tailEnd type="none" w="sm" len="sm"/>
          </a:ln>
          <a:effectLst/>
        </p:spPr>
        <p:txBody>
          <a:bodyPr vert="horz" wrap="square" lIns="182832" tIns="146266" rIns="182832" bIns="146266" numCol="1" anchor="t" anchorCtr="0" compatLnSpc="1">
            <a:prstTxWarp prst="textNoShape">
              <a:avLst/>
            </a:prstTxWarp>
            <a:spAutoFit/>
          </a:bodyPr>
          <a:lstStyle/>
          <a:p>
            <a:pPr defTabSz="932021" eaLnBrk="0" hangingPunct="0"/>
            <a:r>
              <a:rPr lang="en-US" sz="714" dirty="0">
                <a:gradFill>
                  <a:gsLst>
                    <a:gs pos="0">
                      <a:srgbClr val="292929"/>
                    </a:gs>
                    <a:gs pos="100000">
                      <a:srgbClr val="292929"/>
                    </a:gs>
                  </a:gsLst>
                  <a:lin ang="5400000" scaled="0"/>
                </a:gradFill>
                <a:cs typeface="Segoe UI" pitchFamily="34" charset="0"/>
              </a:rPr>
              <a:t>© </a:t>
            </a:r>
            <a:r>
              <a:rPr lang="en-US" sz="714" dirty="0" smtClean="0">
                <a:gradFill>
                  <a:gsLst>
                    <a:gs pos="0">
                      <a:srgbClr val="292929"/>
                    </a:gs>
                    <a:gs pos="100000">
                      <a:srgbClr val="292929"/>
                    </a:gs>
                  </a:gsLst>
                  <a:lin ang="5400000" scaled="0"/>
                </a:gradFill>
                <a:cs typeface="Segoe UI" pitchFamily="34" charset="0"/>
              </a:rPr>
              <a:t>201</a:t>
            </a:r>
            <a:r>
              <a:rPr lang="en-US" altLang="zh-CN" sz="714" dirty="0" smtClean="0">
                <a:gradFill>
                  <a:gsLst>
                    <a:gs pos="0">
                      <a:srgbClr val="292929"/>
                    </a:gs>
                    <a:gs pos="100000">
                      <a:srgbClr val="292929"/>
                    </a:gs>
                  </a:gsLst>
                  <a:lin ang="5400000" scaled="0"/>
                </a:gradFill>
                <a:cs typeface="Segoe UI" pitchFamily="34" charset="0"/>
              </a:rPr>
              <a:t>6</a:t>
            </a:r>
            <a:r>
              <a:rPr lang="en-US" sz="714" dirty="0" smtClean="0">
                <a:gradFill>
                  <a:gsLst>
                    <a:gs pos="0">
                      <a:srgbClr val="292929"/>
                    </a:gs>
                    <a:gs pos="100000">
                      <a:srgbClr val="292929"/>
                    </a:gs>
                  </a:gsLst>
                  <a:lin ang="5400000" scaled="0"/>
                </a:gradFill>
                <a:cs typeface="Segoe UI" pitchFamily="34" charset="0"/>
              </a:rPr>
              <a:t> </a:t>
            </a:r>
            <a:r>
              <a:rPr lang="en-US" sz="714"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021" eaLnBrk="0" hangingPunct="0"/>
            <a:r>
              <a:rPr lang="en-US" sz="714"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4111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96" indent="-469396">
              <a:buClr>
                <a:srgbClr val="FFFFFF"/>
              </a:buClr>
              <a:buSzPct val="70000"/>
              <a:buFontTx/>
              <a:buBlip>
                <a:blip r:embed="rId2"/>
              </a:buBlip>
              <a:defRPr>
                <a:gradFill>
                  <a:gsLst>
                    <a:gs pos="0">
                      <a:srgbClr val="FFFFFF"/>
                    </a:gs>
                    <a:gs pos="86000">
                      <a:srgbClr val="FFFFFF"/>
                    </a:gs>
                  </a:gsLst>
                  <a:lin ang="5400000" scaled="0"/>
                </a:gradFill>
              </a:defRPr>
            </a:lvl1pPr>
            <a:lvl2pPr marL="872429" indent="-403033">
              <a:buClr>
                <a:srgbClr val="FFFFFF"/>
              </a:buClr>
              <a:buSzPct val="70000"/>
              <a:buFontTx/>
              <a:buBlip>
                <a:blip r:embed="rId2"/>
              </a:buBlip>
              <a:defRPr>
                <a:gradFill>
                  <a:gsLst>
                    <a:gs pos="0">
                      <a:srgbClr val="FFFFFF"/>
                    </a:gs>
                    <a:gs pos="86000">
                      <a:srgbClr val="FFFFFF"/>
                    </a:gs>
                  </a:gsLst>
                  <a:lin ang="5400000" scaled="0"/>
                </a:gradFill>
              </a:defRPr>
            </a:lvl2pPr>
            <a:lvl3pPr marL="1283554" indent="-411126">
              <a:buClr>
                <a:srgbClr val="FFFFFF"/>
              </a:buClr>
              <a:buSzPct val="70000"/>
              <a:buFontTx/>
              <a:buBlip>
                <a:blip r:embed="rId2"/>
              </a:buBlip>
              <a:defRPr>
                <a:gradFill>
                  <a:gsLst>
                    <a:gs pos="0">
                      <a:srgbClr val="FFFFFF"/>
                    </a:gs>
                    <a:gs pos="86000">
                      <a:srgbClr val="FFFFFF"/>
                    </a:gs>
                  </a:gsLst>
                  <a:lin ang="5400000" scaled="0"/>
                </a:gradFill>
              </a:defRPr>
            </a:lvl3pPr>
            <a:lvl4pPr marL="1636411" indent="-352856">
              <a:buClr>
                <a:srgbClr val="FFFFFF"/>
              </a:buClr>
              <a:buSzPct val="70000"/>
              <a:buFontTx/>
              <a:buBlip>
                <a:blip r:embed="rId2"/>
              </a:buBlip>
              <a:defRPr>
                <a:gradFill>
                  <a:gsLst>
                    <a:gs pos="0">
                      <a:srgbClr val="FFFFFF"/>
                    </a:gs>
                    <a:gs pos="86000">
                      <a:srgbClr val="FFFFFF"/>
                    </a:gs>
                  </a:gsLst>
                  <a:lin ang="5400000" scaled="0"/>
                </a:gradFill>
              </a:defRPr>
            </a:lvl4pPr>
            <a:lvl5pPr marL="1979556" indent="-34314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521730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2" y="1476621"/>
            <a:ext cx="11375536" cy="2040374"/>
          </a:xfrm>
        </p:spPr>
        <p:txBody>
          <a:bodyPr/>
          <a:lstStyle>
            <a:lvl1pPr marL="469396" indent="-469396">
              <a:buClr>
                <a:srgbClr val="FFFFFF"/>
              </a:buClr>
              <a:buSzPct val="70000"/>
              <a:buFontTx/>
              <a:buBlip>
                <a:blip r:embed="rId2"/>
              </a:buBlip>
              <a:defRPr>
                <a:gradFill>
                  <a:gsLst>
                    <a:gs pos="0">
                      <a:srgbClr val="FFFFFF"/>
                    </a:gs>
                    <a:gs pos="86000">
                      <a:srgbClr val="FFFFFF"/>
                    </a:gs>
                  </a:gsLst>
                  <a:lin ang="5400000" scaled="0"/>
                </a:gradFill>
              </a:defRPr>
            </a:lvl1pPr>
            <a:lvl2pPr marL="872429" indent="-403033">
              <a:buClr>
                <a:srgbClr val="FFFFFF"/>
              </a:buClr>
              <a:buSzPct val="70000"/>
              <a:buFontTx/>
              <a:buBlip>
                <a:blip r:embed="rId2"/>
              </a:buBlip>
              <a:defRPr>
                <a:gradFill>
                  <a:gsLst>
                    <a:gs pos="0">
                      <a:srgbClr val="FFFFFF"/>
                    </a:gs>
                    <a:gs pos="86000">
                      <a:srgbClr val="FFFFFF"/>
                    </a:gs>
                  </a:gsLst>
                  <a:lin ang="5400000" scaled="0"/>
                </a:gradFill>
              </a:defRPr>
            </a:lvl2pPr>
            <a:lvl3pPr marL="1283554" indent="-411126">
              <a:buClr>
                <a:srgbClr val="FFFFFF"/>
              </a:buClr>
              <a:buSzPct val="70000"/>
              <a:buFontTx/>
              <a:buBlip>
                <a:blip r:embed="rId2"/>
              </a:buBlip>
              <a:defRPr>
                <a:gradFill>
                  <a:gsLst>
                    <a:gs pos="0">
                      <a:srgbClr val="FFFFFF"/>
                    </a:gs>
                    <a:gs pos="86000">
                      <a:srgbClr val="FFFFFF"/>
                    </a:gs>
                  </a:gsLst>
                  <a:lin ang="5400000" scaled="0"/>
                </a:gradFill>
              </a:defRPr>
            </a:lvl3pPr>
            <a:lvl4pPr marL="1636411" indent="-352856">
              <a:buClr>
                <a:srgbClr val="FFFFFF"/>
              </a:buClr>
              <a:buSzPct val="70000"/>
              <a:buFontTx/>
              <a:buBlip>
                <a:blip r:embed="rId2"/>
              </a:buBlip>
              <a:defRPr>
                <a:gradFill>
                  <a:gsLst>
                    <a:gs pos="0">
                      <a:srgbClr val="FFFFFF"/>
                    </a:gs>
                    <a:gs pos="86000">
                      <a:srgbClr val="FFFFFF"/>
                    </a:gs>
                  </a:gsLst>
                  <a:lin ang="5400000" scaled="0"/>
                </a:gradFill>
              </a:defRPr>
            </a:lvl4pPr>
            <a:lvl5pPr marL="1979556" indent="-34314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80"/>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65967083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0" indent="0">
              <a:buFont typeface="Wingdings" pitchFamily="2" charset="2"/>
              <a:buNone/>
              <a:defRPr sz="4079">
                <a:solidFill>
                  <a:schemeClr val="tx1">
                    <a:alpha val="99000"/>
                  </a:schemeClr>
                </a:solidFill>
              </a:defRPr>
            </a:lvl1pPr>
            <a:lvl2pPr marL="289730" marR="0" indent="0" algn="l" defTabSz="932279" rtl="0" eaLnBrk="1" fontAlgn="auto" latinLnBrk="0" hangingPunct="1">
              <a:lnSpc>
                <a:spcPct val="90000"/>
              </a:lnSpc>
              <a:spcBef>
                <a:spcPct val="20000"/>
              </a:spcBef>
              <a:spcAft>
                <a:spcPts val="0"/>
              </a:spcAft>
              <a:buClrTx/>
              <a:buSzPct val="90000"/>
              <a:buFont typeface="Wingdings" pitchFamily="2" charset="2"/>
              <a:buNone/>
              <a:tabLst/>
              <a:defRPr lang="en-US" sz="2447" kern="1200" spc="0" baseline="0" dirty="0" smtClean="0">
                <a:solidFill>
                  <a:schemeClr val="tx1">
                    <a:alpha val="99000"/>
                  </a:schemeClr>
                </a:solidFill>
                <a:latin typeface="+mn-lt"/>
                <a:ea typeface="+mn-ea"/>
                <a:cs typeface="+mn-cs"/>
              </a:defRPr>
            </a:lvl2pPr>
            <a:lvl3pPr marL="527666" indent="0">
              <a:buFont typeface="Wingdings" pitchFamily="2" charset="2"/>
              <a:buNone/>
              <a:tabLst/>
              <a:defRPr>
                <a:solidFill>
                  <a:schemeClr val="tx1">
                    <a:alpha val="99000"/>
                  </a:schemeClr>
                </a:solidFill>
                <a:latin typeface="+mn-lt"/>
              </a:defRPr>
            </a:lvl3pPr>
            <a:lvl4pPr marL="755889" indent="0">
              <a:buFont typeface="Wingdings" pitchFamily="2" charset="2"/>
              <a:buNone/>
              <a:defRPr>
                <a:solidFill>
                  <a:schemeClr val="tx1">
                    <a:alpha val="99000"/>
                  </a:schemeClr>
                </a:solidFill>
                <a:latin typeface="+mn-lt"/>
              </a:defRPr>
            </a:lvl4pPr>
            <a:lvl5pPr marL="932317"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209983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6195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4397484"/>
          </a:xfrm>
          <a:prstGeom prst="rect">
            <a:avLst/>
          </a:prstGeom>
        </p:spPr>
      </p:pic>
      <p:sp>
        <p:nvSpPr>
          <p:cNvPr id="4" name="TextBox 3"/>
          <p:cNvSpPr txBox="1"/>
          <p:nvPr userDrawn="1"/>
        </p:nvSpPr>
        <p:spPr>
          <a:xfrm>
            <a:off x="384216" y="265782"/>
            <a:ext cx="7329760" cy="1588157"/>
          </a:xfrm>
          <a:prstGeom prst="rect">
            <a:avLst/>
          </a:prstGeom>
          <a:noFill/>
        </p:spPr>
        <p:txBody>
          <a:bodyPr wrap="square" lIns="0" tIns="0" rIns="0" bIns="0" rtlCol="0">
            <a:spAutoFit/>
          </a:bodyPr>
          <a:lstStyle/>
          <a:p>
            <a:pPr defTabSz="932597"/>
            <a:r>
              <a:rPr lang="en-US" sz="4080" dirty="0" smtClean="0">
                <a:solidFill>
                  <a:srgbClr val="FFFFFF"/>
                </a:solidFill>
                <a:latin typeface="Segoe UI Light" panose="020B0502040204020203" pitchFamily="34" charset="0"/>
              </a:rPr>
              <a:t>Microsoft Azure </a:t>
            </a:r>
            <a:r>
              <a:rPr lang="en-US" sz="4080" dirty="0">
                <a:solidFill>
                  <a:srgbClr val="FFFFFF"/>
                </a:solidFill>
                <a:latin typeface="Segoe UI Light" panose="020B0502040204020203" pitchFamily="34" charset="0"/>
              </a:rPr>
              <a:t>for Research </a:t>
            </a:r>
          </a:p>
          <a:p>
            <a:pPr defTabSz="932597"/>
            <a:r>
              <a:rPr lang="en-US" sz="2448" dirty="0">
                <a:solidFill>
                  <a:srgbClr val="FFFFFF"/>
                </a:solidFill>
              </a:rPr>
              <a:t>Accelerate the Speed of Scientific Discovery </a:t>
            </a:r>
          </a:p>
          <a:p>
            <a:pPr defTabSz="932597">
              <a:lnSpc>
                <a:spcPct val="90000"/>
              </a:lnSpc>
              <a:spcBef>
                <a:spcPct val="20000"/>
              </a:spcBef>
              <a:buClr>
                <a:srgbClr val="4E90CD"/>
              </a:buClr>
              <a:buSzPct val="120000"/>
            </a:pPr>
            <a:endParaRPr lang="en-US" sz="3264" dirty="0" err="1">
              <a:solidFill>
                <a:srgbClr val="FFFFFF"/>
              </a:solidFill>
              <a:latin typeface="Segoe UI Light" pitchFamily="34" charset="0"/>
            </a:endParaRPr>
          </a:p>
        </p:txBody>
      </p:sp>
      <p:sp>
        <p:nvSpPr>
          <p:cNvPr id="5" name="Rectangle 4"/>
          <p:cNvSpPr/>
          <p:nvPr userDrawn="1"/>
        </p:nvSpPr>
        <p:spPr>
          <a:xfrm>
            <a:off x="285521" y="1484936"/>
            <a:ext cx="5916588" cy="947989"/>
          </a:xfrm>
          <a:prstGeom prst="rect">
            <a:avLst/>
          </a:prstGeom>
        </p:spPr>
        <p:txBody>
          <a:bodyPr wrap="square">
            <a:spAutoFit/>
          </a:bodyPr>
          <a:lstStyle/>
          <a:p>
            <a:pPr defTabSz="932597"/>
            <a:r>
              <a:rPr lang="en-US" altLang="zh-CN" sz="2040" kern="1800" baseline="30000" dirty="0" smtClean="0">
                <a:solidFill>
                  <a:srgbClr val="FFFFFF"/>
                </a:solidFill>
                <a:ea typeface="Segoe UI" panose="020B0502040204020203" pitchFamily="34" charset="0"/>
                <a:cs typeface="Segoe UI" panose="020B0502040204020203" pitchFamily="34" charset="0"/>
              </a:rPr>
              <a:t>Microsoft A</a:t>
            </a:r>
            <a:r>
              <a:rPr lang="en-US" sz="2040" kern="1800" baseline="30000" dirty="0" smtClean="0">
                <a:solidFill>
                  <a:srgbClr val="FFFFFF"/>
                </a:solidFill>
                <a:ea typeface="Segoe UI" panose="020B0502040204020203" pitchFamily="34" charset="0"/>
                <a:cs typeface="Segoe UI" panose="020B0502040204020203" pitchFamily="34" charset="0"/>
              </a:rPr>
              <a:t>zure </a:t>
            </a:r>
            <a:r>
              <a:rPr lang="en-US" sz="204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sz="1836" kern="1800" baseline="30000" dirty="0">
                <a:solidFill>
                  <a:srgbClr val="FFFFFF"/>
                </a:solidFill>
                <a:ea typeface="Segoe UI" panose="020B0502040204020203" pitchFamily="34" charset="0"/>
                <a:cs typeface="Segoe UI" panose="020B0502040204020203" pitchFamily="34" charset="0"/>
              </a:rPr>
              <a:t> </a:t>
            </a:r>
            <a:r>
              <a:rPr lang="en-US" sz="1836"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85521" y="4573918"/>
            <a:ext cx="5916588" cy="435672"/>
          </a:xfrm>
          <a:prstGeom prst="rect">
            <a:avLst/>
          </a:prstGeom>
        </p:spPr>
        <p:txBody>
          <a:bodyPr wrap="square">
            <a:spAutoFit/>
          </a:bodyPr>
          <a:lstStyle/>
          <a:p>
            <a:pPr defTabSz="932597"/>
            <a:r>
              <a:rPr lang="en-US" sz="3264" baseline="30000" dirty="0">
                <a:solidFill>
                  <a:srgbClr val="C60651"/>
                </a:solidFill>
                <a:latin typeface="Segoe UI Semibold" panose="020B0702040204020203" pitchFamily="34" charset="0"/>
              </a:rPr>
              <a:t>The </a:t>
            </a:r>
            <a:r>
              <a:rPr lang="en-US" sz="3264" baseline="30000" dirty="0" smtClean="0">
                <a:solidFill>
                  <a:srgbClr val="C60651"/>
                </a:solidFill>
                <a:latin typeface="Segoe UI Semibold" panose="020B0702040204020203" pitchFamily="34" charset="0"/>
              </a:rPr>
              <a:t>Microsoft Azure </a:t>
            </a:r>
            <a:r>
              <a:rPr lang="en-US" sz="3264" baseline="30000" dirty="0">
                <a:solidFill>
                  <a:srgbClr val="C60651"/>
                </a:solidFill>
                <a:latin typeface="Segoe UI Semibold" panose="020B0702040204020203" pitchFamily="34" charset="0"/>
              </a:rPr>
              <a:t>for Research program:</a:t>
            </a:r>
            <a:endParaRPr lang="en-US" sz="3264" baseline="30000" dirty="0">
              <a:solidFill>
                <a:srgbClr val="C60651"/>
              </a:solidFill>
              <a:latin typeface="Segoe UI Light" panose="020B0502040204020203" pitchFamily="34" charset="0"/>
            </a:endParaRPr>
          </a:p>
        </p:txBody>
      </p:sp>
      <p:sp>
        <p:nvSpPr>
          <p:cNvPr id="7" name="Rectangle 6"/>
          <p:cNvSpPr/>
          <p:nvPr userDrawn="1"/>
        </p:nvSpPr>
        <p:spPr>
          <a:xfrm>
            <a:off x="335940" y="4828537"/>
            <a:ext cx="5796207" cy="1239919"/>
          </a:xfrm>
          <a:prstGeom prst="rect">
            <a:avLst/>
          </a:prstGeom>
        </p:spPr>
        <p:txBody>
          <a:bodyPr wrap="square">
            <a:spAutoFit/>
          </a:bodyPr>
          <a:lstStyle/>
          <a:p>
            <a:pPr defTabSz="932597"/>
            <a:r>
              <a:rPr lang="en-US" sz="2040" b="1" baseline="30000" dirty="0">
                <a:solidFill>
                  <a:srgbClr val="C60651"/>
                </a:solidFill>
              </a:rPr>
              <a:t>·</a:t>
            </a:r>
            <a:r>
              <a:rPr lang="en-US" sz="2040" baseline="30000" dirty="0">
                <a:solidFill>
                  <a:srgbClr val="C60651"/>
                </a:solidFill>
                <a:latin typeface="Segoe UI Light" panose="020B0502040204020203" pitchFamily="34" charset="0"/>
              </a:rPr>
              <a:t>  </a:t>
            </a:r>
            <a:r>
              <a:rPr lang="en-US" sz="2040" baseline="30000" dirty="0">
                <a:solidFill>
                  <a:srgbClr val="717073"/>
                </a:solidFill>
              </a:rPr>
              <a:t>Free access to </a:t>
            </a:r>
            <a:r>
              <a:rPr lang="en-US" sz="2040" baseline="30000" dirty="0" smtClean="0">
                <a:solidFill>
                  <a:srgbClr val="717073"/>
                </a:solidFill>
              </a:rPr>
              <a:t>Microsoft </a:t>
            </a:r>
            <a:r>
              <a:rPr lang="en-US" sz="2040" baseline="30000" dirty="0">
                <a:solidFill>
                  <a:srgbClr val="717073"/>
                </a:solidFill>
              </a:rPr>
              <a:t>Azure cloud computing and storage  </a:t>
            </a:r>
            <a:r>
              <a:rPr lang="en-US" sz="2040" dirty="0">
                <a:solidFill>
                  <a:srgbClr val="717073"/>
                </a:solidFill>
              </a:rPr>
              <a:t>    </a:t>
            </a:r>
          </a:p>
          <a:p>
            <a:pPr defTabSz="932597">
              <a:spcAft>
                <a:spcPts val="612"/>
              </a:spcAft>
            </a:pPr>
            <a:r>
              <a:rPr lang="en-US" sz="2040" baseline="30000" dirty="0">
                <a:solidFill>
                  <a:srgbClr val="717073"/>
                </a:solidFill>
              </a:rPr>
              <a:t>   (submit proposals for </a:t>
            </a:r>
            <a:r>
              <a:rPr lang="en-US" altLang="zh-CN" sz="2040" baseline="30000" dirty="0" smtClean="0">
                <a:solidFill>
                  <a:srgbClr val="717073"/>
                </a:solidFill>
              </a:rPr>
              <a:t>Microsoft </a:t>
            </a:r>
            <a:r>
              <a:rPr lang="en-US" sz="2040" baseline="30000" dirty="0" smtClean="0">
                <a:solidFill>
                  <a:srgbClr val="717073"/>
                </a:solidFill>
              </a:rPr>
              <a:t>Azure </a:t>
            </a:r>
            <a:r>
              <a:rPr lang="en-US" sz="2040" baseline="30000" dirty="0">
                <a:solidFill>
                  <a:srgbClr val="717073"/>
                </a:solidFill>
              </a:rPr>
              <a:t>Research Awards)</a:t>
            </a:r>
          </a:p>
          <a:p>
            <a:pPr defTabSz="932597"/>
            <a:r>
              <a:rPr lang="en-US" sz="2040" b="1" baseline="30000" dirty="0">
                <a:solidFill>
                  <a:srgbClr val="C60651"/>
                </a:solidFill>
              </a:rPr>
              <a:t>·</a:t>
            </a:r>
            <a:r>
              <a:rPr lang="en-US" sz="2040" baseline="30000" dirty="0">
                <a:solidFill>
                  <a:srgbClr val="C60651"/>
                </a:solidFill>
              </a:rPr>
              <a:t>  </a:t>
            </a:r>
            <a:r>
              <a:rPr lang="en-US" altLang="zh-CN" sz="2040" baseline="30000" dirty="0" smtClean="0">
                <a:solidFill>
                  <a:srgbClr val="717073"/>
                </a:solidFill>
              </a:rPr>
              <a:t>Microsoft </a:t>
            </a:r>
            <a:r>
              <a:rPr lang="en-US" sz="2040" baseline="30000" dirty="0" smtClean="0">
                <a:solidFill>
                  <a:srgbClr val="717073"/>
                </a:solidFill>
              </a:rPr>
              <a:t>Azure </a:t>
            </a:r>
            <a:r>
              <a:rPr lang="en-US" sz="2040" baseline="30000" dirty="0">
                <a:solidFill>
                  <a:srgbClr val="717073"/>
                </a:solidFill>
              </a:rPr>
              <a:t>for Research training classes </a:t>
            </a:r>
          </a:p>
          <a:p>
            <a:pPr defTabSz="932597"/>
            <a:r>
              <a:rPr lang="en-US" sz="2040" b="1" baseline="30000" dirty="0">
                <a:solidFill>
                  <a:srgbClr val="C60651"/>
                </a:solidFill>
              </a:rPr>
              <a:t>·</a:t>
            </a:r>
            <a:r>
              <a:rPr lang="en-US" sz="2040" baseline="30000" dirty="0">
                <a:solidFill>
                  <a:srgbClr val="C60651"/>
                </a:solidFill>
              </a:rPr>
              <a:t>  </a:t>
            </a:r>
            <a:r>
              <a:rPr lang="en-US" sz="2040" baseline="30000" dirty="0">
                <a:solidFill>
                  <a:srgbClr val="717073"/>
                </a:solidFill>
              </a:rPr>
              <a:t>Support and technical resources</a:t>
            </a:r>
            <a:endParaRPr lang="en-US" sz="2040" dirty="0">
              <a:solidFill>
                <a:srgbClr val="292929"/>
              </a:solidFill>
            </a:endParaRPr>
          </a:p>
        </p:txBody>
      </p:sp>
      <p:sp>
        <p:nvSpPr>
          <p:cNvPr id="8" name="Rectangle 7"/>
          <p:cNvSpPr/>
          <p:nvPr userDrawn="1"/>
        </p:nvSpPr>
        <p:spPr>
          <a:xfrm>
            <a:off x="285521" y="6187941"/>
            <a:ext cx="11487793" cy="350330"/>
          </a:xfrm>
          <a:prstGeom prst="rect">
            <a:avLst/>
          </a:prstGeom>
        </p:spPr>
        <p:txBody>
          <a:bodyPr wrap="square">
            <a:spAutoFit/>
          </a:bodyPr>
          <a:lstStyle/>
          <a:p>
            <a:pPr defTabSz="932597"/>
            <a:r>
              <a:rPr lang="en-US" sz="2448" baseline="30000" dirty="0">
                <a:solidFill>
                  <a:srgbClr val="717073"/>
                </a:solidFill>
              </a:rPr>
              <a:t>Apply the power of cloud computing to your computational and data challenges. Experiment at </a:t>
            </a:r>
            <a:r>
              <a:rPr lang="en-US" sz="2448"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66486" y="6662734"/>
            <a:ext cx="3269988" cy="331791"/>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8439" y="3362856"/>
            <a:ext cx="2522793" cy="580262"/>
          </a:xfrm>
          <a:prstGeom prst="rect">
            <a:avLst/>
          </a:prstGeom>
        </p:spPr>
      </p:pic>
    </p:spTree>
    <p:extLst>
      <p:ext uri="{BB962C8B-B14F-4D97-AF65-F5344CB8AC3E}">
        <p14:creationId xmlns:p14="http://schemas.microsoft.com/office/powerpoint/2010/main" val="2560023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4"/>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204035"/>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Lst>
  <p:transition>
    <p:fade/>
  </p:transition>
  <p:timing>
    <p:tnLst>
      <p:par>
        <p:cTn id="1" dur="indefinite" restart="never" nodeType="tmRoot"/>
      </p:par>
    </p:tnLst>
  </p:timing>
  <p:txStyles>
    <p:titleStyle>
      <a:lvl1pPr algn="l" defTabSz="932279" rtl="0" eaLnBrk="1" latinLnBrk="0" hangingPunct="1">
        <a:lnSpc>
          <a:spcPct val="90000"/>
        </a:lnSpc>
        <a:spcBef>
          <a:spcPct val="0"/>
        </a:spcBef>
        <a:buNone/>
        <a:defRPr lang="en-US" sz="5505"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396" indent="-469396" algn="l" defTabSz="932279" rtl="0" eaLnBrk="1" latinLnBrk="0" hangingPunct="1">
        <a:lnSpc>
          <a:spcPct val="90000"/>
        </a:lnSpc>
        <a:spcBef>
          <a:spcPct val="20000"/>
        </a:spcBef>
        <a:buSzPct val="80000"/>
        <a:buFont typeface="Arial" pitchFamily="34" charset="0"/>
        <a:buChar char="•"/>
        <a:defRPr sz="3263" kern="1200">
          <a:gradFill>
            <a:gsLst>
              <a:gs pos="0">
                <a:srgbClr val="595959"/>
              </a:gs>
              <a:gs pos="86000">
                <a:srgbClr val="595959"/>
              </a:gs>
            </a:gsLst>
            <a:lin ang="5400000" scaled="0"/>
          </a:gradFill>
          <a:latin typeface="+mn-lt"/>
          <a:ea typeface="+mn-ea"/>
          <a:cs typeface="+mn-cs"/>
        </a:defRPr>
      </a:lvl1pPr>
      <a:lvl2pPr marL="872429" indent="-403033" algn="l" defTabSz="932279" rtl="0" eaLnBrk="1" latinLnBrk="0" hangingPunct="1">
        <a:lnSpc>
          <a:spcPct val="90000"/>
        </a:lnSpc>
        <a:spcBef>
          <a:spcPct val="20000"/>
        </a:spcBef>
        <a:buSzPct val="80000"/>
        <a:buFont typeface="Arial" pitchFamily="34" charset="0"/>
        <a:buChar char="•"/>
        <a:defRPr sz="2855" kern="1200">
          <a:gradFill>
            <a:gsLst>
              <a:gs pos="0">
                <a:srgbClr val="595959"/>
              </a:gs>
              <a:gs pos="86000">
                <a:srgbClr val="595959"/>
              </a:gs>
            </a:gsLst>
            <a:lin ang="5400000" scaled="0"/>
          </a:gradFill>
          <a:latin typeface="+mn-lt"/>
          <a:ea typeface="+mn-ea"/>
          <a:cs typeface="+mn-cs"/>
        </a:defRPr>
      </a:lvl2pPr>
      <a:lvl3pPr marL="1283554" indent="-411126" algn="l" defTabSz="932279" rtl="0" eaLnBrk="1" latinLnBrk="0" hangingPunct="1">
        <a:lnSpc>
          <a:spcPct val="90000"/>
        </a:lnSpc>
        <a:spcBef>
          <a:spcPct val="20000"/>
        </a:spcBef>
        <a:buSzPct val="80000"/>
        <a:buFont typeface="Arial" pitchFamily="34" charset="0"/>
        <a:buChar char="•"/>
        <a:defRPr sz="2447" kern="1200">
          <a:gradFill>
            <a:gsLst>
              <a:gs pos="0">
                <a:srgbClr val="595959"/>
              </a:gs>
              <a:gs pos="86000">
                <a:srgbClr val="595959"/>
              </a:gs>
            </a:gsLst>
            <a:lin ang="5400000" scaled="0"/>
          </a:gradFill>
          <a:latin typeface="+mn-lt"/>
          <a:ea typeface="+mn-ea"/>
          <a:cs typeface="+mn-cs"/>
        </a:defRPr>
      </a:lvl3pPr>
      <a:lvl4pPr marL="1636411" indent="-352856" algn="l" defTabSz="932279" rtl="0" eaLnBrk="1" latinLnBrk="0" hangingPunct="1">
        <a:lnSpc>
          <a:spcPct val="90000"/>
        </a:lnSpc>
        <a:spcBef>
          <a:spcPct val="20000"/>
        </a:spcBef>
        <a:buSzPct val="80000"/>
        <a:buFont typeface="Arial" pitchFamily="34" charset="0"/>
        <a:buChar char="•"/>
        <a:defRPr sz="2039" kern="1200">
          <a:gradFill>
            <a:gsLst>
              <a:gs pos="0">
                <a:srgbClr val="595959"/>
              </a:gs>
              <a:gs pos="86000">
                <a:srgbClr val="595959"/>
              </a:gs>
            </a:gsLst>
            <a:lin ang="5400000" scaled="0"/>
          </a:gradFill>
          <a:latin typeface="+mn-lt"/>
          <a:ea typeface="+mn-ea"/>
          <a:cs typeface="+mn-cs"/>
        </a:defRPr>
      </a:lvl4pPr>
      <a:lvl5pPr marL="1979556" indent="-343144" algn="l" defTabSz="932279" rtl="0" eaLnBrk="1" latinLnBrk="0" hangingPunct="1">
        <a:lnSpc>
          <a:spcPct val="90000"/>
        </a:lnSpc>
        <a:spcBef>
          <a:spcPct val="20000"/>
        </a:spcBef>
        <a:buSzPct val="80000"/>
        <a:buFont typeface="Arial" pitchFamily="34" charset="0"/>
        <a:buChar char="•"/>
        <a:defRPr sz="2039" kern="1200">
          <a:gradFill>
            <a:gsLst>
              <a:gs pos="0">
                <a:srgbClr val="595959"/>
              </a:gs>
              <a:gs pos="86000">
                <a:srgbClr val="595959"/>
              </a:gs>
            </a:gsLst>
            <a:lin ang="5400000" scaled="0"/>
          </a:gradFill>
          <a:latin typeface="+mn-lt"/>
          <a:ea typeface="+mn-ea"/>
          <a:cs typeface="+mn-cs"/>
        </a:defRPr>
      </a:lvl5pPr>
      <a:lvl6pPr marL="2563769"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90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604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218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279" rtl="0" eaLnBrk="1" latinLnBrk="0" hangingPunct="1">
        <a:defRPr sz="1835" kern="1200">
          <a:solidFill>
            <a:schemeClr val="tx1"/>
          </a:solidFill>
          <a:latin typeface="+mn-lt"/>
          <a:ea typeface="+mn-ea"/>
          <a:cs typeface="+mn-cs"/>
        </a:defRPr>
      </a:lvl1pPr>
      <a:lvl2pPr marL="466140" algn="l" defTabSz="932279" rtl="0" eaLnBrk="1" latinLnBrk="0" hangingPunct="1">
        <a:defRPr sz="1835" kern="1200">
          <a:solidFill>
            <a:schemeClr val="tx1"/>
          </a:solidFill>
          <a:latin typeface="+mn-lt"/>
          <a:ea typeface="+mn-ea"/>
          <a:cs typeface="+mn-cs"/>
        </a:defRPr>
      </a:lvl2pPr>
      <a:lvl3pPr marL="932279" algn="l" defTabSz="932279" rtl="0" eaLnBrk="1" latinLnBrk="0" hangingPunct="1">
        <a:defRPr sz="1835" kern="1200">
          <a:solidFill>
            <a:schemeClr val="tx1"/>
          </a:solidFill>
          <a:latin typeface="+mn-lt"/>
          <a:ea typeface="+mn-ea"/>
          <a:cs typeface="+mn-cs"/>
        </a:defRPr>
      </a:lvl3pPr>
      <a:lvl4pPr marL="1398420" algn="l" defTabSz="932279" rtl="0" eaLnBrk="1" latinLnBrk="0" hangingPunct="1">
        <a:defRPr sz="1835" kern="1200">
          <a:solidFill>
            <a:schemeClr val="tx1"/>
          </a:solidFill>
          <a:latin typeface="+mn-lt"/>
          <a:ea typeface="+mn-ea"/>
          <a:cs typeface="+mn-cs"/>
        </a:defRPr>
      </a:lvl4pPr>
      <a:lvl5pPr marL="1864559" algn="l" defTabSz="932279" rtl="0" eaLnBrk="1" latinLnBrk="0" hangingPunct="1">
        <a:defRPr sz="1835" kern="1200">
          <a:solidFill>
            <a:schemeClr val="tx1"/>
          </a:solidFill>
          <a:latin typeface="+mn-lt"/>
          <a:ea typeface="+mn-ea"/>
          <a:cs typeface="+mn-cs"/>
        </a:defRPr>
      </a:lvl5pPr>
      <a:lvl6pPr marL="2330699" algn="l" defTabSz="932279" rtl="0" eaLnBrk="1" latinLnBrk="0" hangingPunct="1">
        <a:defRPr sz="1835" kern="1200">
          <a:solidFill>
            <a:schemeClr val="tx1"/>
          </a:solidFill>
          <a:latin typeface="+mn-lt"/>
          <a:ea typeface="+mn-ea"/>
          <a:cs typeface="+mn-cs"/>
        </a:defRPr>
      </a:lvl6pPr>
      <a:lvl7pPr marL="2796838" algn="l" defTabSz="932279" rtl="0" eaLnBrk="1" latinLnBrk="0" hangingPunct="1">
        <a:defRPr sz="1835" kern="1200">
          <a:solidFill>
            <a:schemeClr val="tx1"/>
          </a:solidFill>
          <a:latin typeface="+mn-lt"/>
          <a:ea typeface="+mn-ea"/>
          <a:cs typeface="+mn-cs"/>
        </a:defRPr>
      </a:lvl7pPr>
      <a:lvl8pPr marL="3262978" algn="l" defTabSz="932279" rtl="0" eaLnBrk="1" latinLnBrk="0" hangingPunct="1">
        <a:defRPr sz="1835" kern="1200">
          <a:solidFill>
            <a:schemeClr val="tx1"/>
          </a:solidFill>
          <a:latin typeface="+mn-lt"/>
          <a:ea typeface="+mn-ea"/>
          <a:cs typeface="+mn-cs"/>
        </a:defRPr>
      </a:lvl8pPr>
      <a:lvl9pPr marL="3729119" algn="l" defTabSz="932279" rtl="0" eaLnBrk="1" latinLnBrk="0" hangingPunct="1">
        <a:defRPr sz="18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4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Azure Machine Learning</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292662"/>
          </a:xfrm>
        </p:spPr>
        <p:txBody>
          <a:bodyPr/>
          <a:lstStyle/>
          <a:p>
            <a:r>
              <a:rPr lang="en-US" dirty="0"/>
              <a:t>Use </a:t>
            </a:r>
            <a:r>
              <a:rPr lang="en-US" b="1" dirty="0" smtClean="0">
                <a:solidFill>
                  <a:srgbClr val="00B0F0"/>
                </a:solidFill>
              </a:rPr>
              <a:t>Execute </a:t>
            </a:r>
            <a:r>
              <a:rPr lang="en-US" b="1" dirty="0">
                <a:solidFill>
                  <a:srgbClr val="00B0F0"/>
                </a:solidFill>
              </a:rPr>
              <a:t>R Script </a:t>
            </a:r>
            <a:r>
              <a:rPr lang="en-US" dirty="0" smtClean="0"/>
              <a:t>module to implement custom transforms in R (or </a:t>
            </a:r>
            <a:r>
              <a:rPr lang="en-US" b="1" dirty="0">
                <a:solidFill>
                  <a:srgbClr val="00B0F0"/>
                </a:solidFill>
              </a:rPr>
              <a:t>Execute Python Script </a:t>
            </a:r>
            <a:r>
              <a:rPr lang="en-US" dirty="0" smtClean="0"/>
              <a:t>for Python)</a:t>
            </a:r>
            <a:endParaRPr lang="en-US" dirty="0"/>
          </a:p>
        </p:txBody>
      </p:sp>
      <p:sp>
        <p:nvSpPr>
          <p:cNvPr id="3" name="Title 2"/>
          <p:cNvSpPr>
            <a:spLocks noGrp="1"/>
          </p:cNvSpPr>
          <p:nvPr>
            <p:ph type="title"/>
          </p:nvPr>
        </p:nvSpPr>
        <p:spPr/>
        <p:txBody>
          <a:bodyPr/>
          <a:lstStyle/>
          <a:p>
            <a:r>
              <a:rPr lang="en-US" dirty="0" smtClean="0"/>
              <a:t>Using R to Transform Data</a:t>
            </a:r>
            <a:endParaRPr lang="en-US" dirty="0"/>
          </a:p>
        </p:txBody>
      </p:sp>
      <p:pic>
        <p:nvPicPr>
          <p:cNvPr id="7" name="Picture 6"/>
          <p:cNvPicPr>
            <a:picLocks noChangeAspect="1"/>
          </p:cNvPicPr>
          <p:nvPr/>
        </p:nvPicPr>
        <p:blipFill>
          <a:blip r:embed="rId3"/>
          <a:stretch>
            <a:fillRect/>
          </a:stretch>
        </p:blipFill>
        <p:spPr>
          <a:xfrm>
            <a:off x="5989637" y="3193489"/>
            <a:ext cx="5391150" cy="3152775"/>
          </a:xfrm>
          <a:prstGeom prst="rect">
            <a:avLst/>
          </a:prstGeom>
        </p:spPr>
      </p:pic>
      <p:pic>
        <p:nvPicPr>
          <p:cNvPr id="8" name="Picture 7"/>
          <p:cNvPicPr>
            <a:picLocks noChangeAspect="1"/>
          </p:cNvPicPr>
          <p:nvPr/>
        </p:nvPicPr>
        <p:blipFill>
          <a:blip r:embed="rId4"/>
          <a:stretch>
            <a:fillRect/>
          </a:stretch>
        </p:blipFill>
        <p:spPr>
          <a:xfrm>
            <a:off x="884237" y="3193489"/>
            <a:ext cx="4505325" cy="2543175"/>
          </a:xfrm>
          <a:prstGeom prst="rect">
            <a:avLst/>
          </a:prstGeom>
        </p:spPr>
      </p:pic>
    </p:spTree>
    <p:extLst>
      <p:ext uri="{BB962C8B-B14F-4D97-AF65-F5344CB8AC3E}">
        <p14:creationId xmlns:p14="http://schemas.microsoft.com/office/powerpoint/2010/main" val="14539146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25 </a:t>
            </a:r>
            <a:r>
              <a:rPr lang="en-US" dirty="0"/>
              <a:t>modules </a:t>
            </a:r>
            <a:r>
              <a:rPr lang="en-US" dirty="0" smtClean="0"/>
              <a:t>implementing common ML algorithms</a:t>
            </a:r>
            <a:endParaRPr lang="en-US" dirty="0"/>
          </a:p>
        </p:txBody>
      </p:sp>
      <p:sp>
        <p:nvSpPr>
          <p:cNvPr id="3" name="Title 2"/>
          <p:cNvSpPr>
            <a:spLocks noGrp="1"/>
          </p:cNvSpPr>
          <p:nvPr>
            <p:ph type="title"/>
          </p:nvPr>
        </p:nvSpPr>
        <p:spPr/>
        <p:txBody>
          <a:bodyPr/>
          <a:lstStyle/>
          <a:p>
            <a:r>
              <a:rPr lang="en-US" dirty="0" smtClean="0"/>
              <a:t>Machine-Learning Algorithms</a:t>
            </a:r>
            <a:endParaRPr lang="en-US" dirty="0"/>
          </a:p>
        </p:txBody>
      </p:sp>
      <p:pic>
        <p:nvPicPr>
          <p:cNvPr id="4" name="Picture 3"/>
          <p:cNvPicPr>
            <a:picLocks noChangeAspect="1"/>
          </p:cNvPicPr>
          <p:nvPr/>
        </p:nvPicPr>
        <p:blipFill rotWithShape="1">
          <a:blip r:embed="rId2"/>
          <a:srcRect b="8857"/>
          <a:stretch/>
        </p:blipFill>
        <p:spPr>
          <a:xfrm>
            <a:off x="8657845" y="2367475"/>
            <a:ext cx="2006506" cy="296222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srcRect b="14976"/>
          <a:stretch/>
        </p:blipFill>
        <p:spPr>
          <a:xfrm>
            <a:off x="1691789" y="2405539"/>
            <a:ext cx="2006506" cy="164171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008437" y="2405539"/>
            <a:ext cx="2009755" cy="419453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6328334" y="2405539"/>
            <a:ext cx="2019369" cy="14164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30362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smtClean="0"/>
              <a:t>Connect output from algorithm module to left input of </a:t>
            </a:r>
            <a:r>
              <a:rPr lang="en-US" b="1" dirty="0">
                <a:solidFill>
                  <a:srgbClr val="00B0F0"/>
                </a:solidFill>
              </a:rPr>
              <a:t>Train Model </a:t>
            </a:r>
            <a:r>
              <a:rPr lang="en-US" dirty="0" smtClean="0"/>
              <a:t>module</a:t>
            </a:r>
          </a:p>
          <a:p>
            <a:r>
              <a:rPr lang="en-US" dirty="0" smtClean="0"/>
              <a:t>Easily swap algorithms in and out for comparison</a:t>
            </a:r>
            <a:endParaRPr lang="en-US" dirty="0"/>
          </a:p>
        </p:txBody>
      </p:sp>
      <p:sp>
        <p:nvSpPr>
          <p:cNvPr id="3" name="Title 2"/>
          <p:cNvSpPr>
            <a:spLocks noGrp="1"/>
          </p:cNvSpPr>
          <p:nvPr>
            <p:ph type="title"/>
          </p:nvPr>
        </p:nvSpPr>
        <p:spPr/>
        <p:txBody>
          <a:bodyPr/>
          <a:lstStyle/>
          <a:p>
            <a:r>
              <a:rPr lang="en-US" dirty="0" smtClean="0"/>
              <a:t>Applying an Algorithm</a:t>
            </a:r>
            <a:endParaRPr lang="en-US" dirty="0"/>
          </a:p>
        </p:txBody>
      </p:sp>
      <p:pic>
        <p:nvPicPr>
          <p:cNvPr id="4" name="Picture 3"/>
          <p:cNvPicPr>
            <a:picLocks noChangeAspect="1"/>
          </p:cNvPicPr>
          <p:nvPr/>
        </p:nvPicPr>
        <p:blipFill>
          <a:blip r:embed="rId2"/>
          <a:stretch>
            <a:fillRect/>
          </a:stretch>
        </p:blipFill>
        <p:spPr>
          <a:xfrm>
            <a:off x="1892981" y="3802062"/>
            <a:ext cx="8650514" cy="2438400"/>
          </a:xfrm>
          <a:prstGeom prst="rect">
            <a:avLst/>
          </a:prstGeom>
        </p:spPr>
      </p:pic>
    </p:spTree>
    <p:extLst>
      <p:ext uri="{BB962C8B-B14F-4D97-AF65-F5344CB8AC3E}">
        <p14:creationId xmlns:p14="http://schemas.microsoft.com/office/powerpoint/2010/main" val="29214675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81" y="0"/>
            <a:ext cx="10816055" cy="6996056"/>
          </a:xfrm>
          <a:prstGeom prst="rect">
            <a:avLst/>
          </a:prstGeom>
        </p:spPr>
      </p:pic>
      <p:sp>
        <p:nvSpPr>
          <p:cNvPr id="2" name="Title 1"/>
          <p:cNvSpPr>
            <a:spLocks noGrp="1"/>
          </p:cNvSpPr>
          <p:nvPr>
            <p:ph type="title"/>
          </p:nvPr>
        </p:nvSpPr>
        <p:spPr>
          <a:xfrm rot="16200000">
            <a:off x="8124825" y="3214749"/>
            <a:ext cx="6994525" cy="565027"/>
          </a:xfrm>
        </p:spPr>
        <p:txBody>
          <a:bodyPr/>
          <a:lstStyle/>
          <a:p>
            <a:pPr algn="ctr"/>
            <a:r>
              <a:rPr lang="en-US" sz="4080" dirty="0"/>
              <a:t>http://</a:t>
            </a:r>
            <a:r>
              <a:rPr lang="en-US" sz="4080" dirty="0" err="1"/>
              <a:t>aka.ms</a:t>
            </a:r>
            <a:r>
              <a:rPr lang="en-US" sz="4080" dirty="0"/>
              <a:t>/</a:t>
            </a:r>
            <a:r>
              <a:rPr lang="en-US" sz="4080" dirty="0" err="1"/>
              <a:t>MLCheatSheet</a:t>
            </a:r>
            <a:endParaRPr lang="en-US" sz="4080" dirty="0"/>
          </a:p>
        </p:txBody>
      </p:sp>
    </p:spTree>
    <p:extLst>
      <p:ext uri="{BB962C8B-B14F-4D97-AF65-F5344CB8AC3E}">
        <p14:creationId xmlns:p14="http://schemas.microsoft.com/office/powerpoint/2010/main" val="24070380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5943599" cy="4862870"/>
          </a:xfrm>
        </p:spPr>
        <p:txBody>
          <a:bodyPr/>
          <a:lstStyle/>
          <a:p>
            <a:r>
              <a:rPr lang="en-US" b="1" dirty="0">
                <a:solidFill>
                  <a:srgbClr val="00B0F0"/>
                </a:solidFill>
              </a:rPr>
              <a:t>Train Model </a:t>
            </a:r>
            <a:r>
              <a:rPr lang="en-US" dirty="0" smtClean="0"/>
              <a:t>trains a model</a:t>
            </a:r>
          </a:p>
          <a:p>
            <a:r>
              <a:rPr lang="en-US" b="1" dirty="0">
                <a:solidFill>
                  <a:srgbClr val="00B0F0"/>
                </a:solidFill>
              </a:rPr>
              <a:t>Score Model </a:t>
            </a:r>
            <a:r>
              <a:rPr lang="en-US" dirty="0" smtClean="0"/>
              <a:t>scores a trained model</a:t>
            </a:r>
          </a:p>
          <a:p>
            <a:r>
              <a:rPr lang="en-US" b="1" dirty="0">
                <a:solidFill>
                  <a:srgbClr val="00B0F0"/>
                </a:solidFill>
              </a:rPr>
              <a:t>Evaluate Model </a:t>
            </a:r>
            <a:r>
              <a:rPr lang="en-US" dirty="0" smtClean="0"/>
              <a:t>evaluates a scored model and can compare results from two models</a:t>
            </a:r>
            <a:endParaRPr lang="en-US" dirty="0"/>
          </a:p>
        </p:txBody>
      </p:sp>
      <p:sp>
        <p:nvSpPr>
          <p:cNvPr id="3" name="Title 2"/>
          <p:cNvSpPr>
            <a:spLocks noGrp="1"/>
          </p:cNvSpPr>
          <p:nvPr>
            <p:ph type="title"/>
          </p:nvPr>
        </p:nvSpPr>
        <p:spPr/>
        <p:txBody>
          <a:bodyPr/>
          <a:lstStyle/>
          <a:p>
            <a:r>
              <a:rPr lang="en-US" dirty="0" smtClean="0"/>
              <a:t>Training, Scoring, and Evaluating Models</a:t>
            </a:r>
            <a:endParaRPr lang="en-US" dirty="0"/>
          </a:p>
        </p:txBody>
      </p:sp>
      <p:pic>
        <p:nvPicPr>
          <p:cNvPr id="5" name="Picture 4"/>
          <p:cNvPicPr>
            <a:picLocks noChangeAspect="1"/>
          </p:cNvPicPr>
          <p:nvPr/>
        </p:nvPicPr>
        <p:blipFill>
          <a:blip r:embed="rId2"/>
          <a:stretch>
            <a:fillRect/>
          </a:stretch>
        </p:blipFill>
        <p:spPr>
          <a:xfrm>
            <a:off x="6065837" y="2028209"/>
            <a:ext cx="5686425" cy="3686175"/>
          </a:xfrm>
          <a:prstGeom prst="rect">
            <a:avLst/>
          </a:prstGeom>
        </p:spPr>
      </p:pic>
    </p:spTree>
    <p:extLst>
      <p:ext uri="{BB962C8B-B14F-4D97-AF65-F5344CB8AC3E}">
        <p14:creationId xmlns:p14="http://schemas.microsoft.com/office/powerpoint/2010/main" val="4148544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Building and Testing a Machine-Learning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995900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2646878"/>
          </a:xfrm>
        </p:spPr>
        <p:txBody>
          <a:bodyPr/>
          <a:lstStyle/>
          <a:p>
            <a:r>
              <a:rPr lang="en-US" dirty="0"/>
              <a:t>A button click in ML Studio deploys a model as a Web service </a:t>
            </a:r>
            <a:r>
              <a:rPr lang="en-US" dirty="0" smtClean="0"/>
              <a:t>and </a:t>
            </a:r>
            <a:r>
              <a:rPr lang="en-US" dirty="0"/>
              <a:t>provides sample code for calling </a:t>
            </a:r>
            <a:r>
              <a:rPr lang="en-US" dirty="0" smtClean="0"/>
              <a:t>it</a:t>
            </a:r>
          </a:p>
          <a:p>
            <a:r>
              <a:rPr lang="en-US" dirty="0" smtClean="0"/>
              <a:t>Sample code in C#, Python, and R</a:t>
            </a:r>
            <a:endParaRPr lang="en-US" dirty="0"/>
          </a:p>
          <a:p>
            <a:endParaRPr lang="en-US" dirty="0"/>
          </a:p>
        </p:txBody>
      </p:sp>
      <p:sp>
        <p:nvSpPr>
          <p:cNvPr id="3" name="Title 2"/>
          <p:cNvSpPr>
            <a:spLocks noGrp="1"/>
          </p:cNvSpPr>
          <p:nvPr>
            <p:ph type="title"/>
          </p:nvPr>
        </p:nvSpPr>
        <p:spPr/>
        <p:txBody>
          <a:bodyPr/>
          <a:lstStyle/>
          <a:p>
            <a:r>
              <a:rPr lang="en-US" dirty="0" smtClean="0"/>
              <a:t>Operationalizing a Machine-Learning Model</a:t>
            </a:r>
            <a:endParaRPr lang="en-US" dirty="0"/>
          </a:p>
        </p:txBody>
      </p:sp>
      <p:pic>
        <p:nvPicPr>
          <p:cNvPr id="4" name="Picture 3"/>
          <p:cNvPicPr>
            <a:picLocks noChangeAspect="1"/>
          </p:cNvPicPr>
          <p:nvPr/>
        </p:nvPicPr>
        <p:blipFill>
          <a:blip r:embed="rId3"/>
          <a:stretch>
            <a:fillRect/>
          </a:stretch>
        </p:blipFill>
        <p:spPr>
          <a:xfrm>
            <a:off x="672203" y="3725862"/>
            <a:ext cx="11092070" cy="2362200"/>
          </a:xfrm>
          <a:prstGeom prst="rect">
            <a:avLst/>
          </a:prstGeom>
        </p:spPr>
      </p:pic>
    </p:spTree>
    <p:extLst>
      <p:ext uri="{BB962C8B-B14F-4D97-AF65-F5344CB8AC3E}">
        <p14:creationId xmlns:p14="http://schemas.microsoft.com/office/powerpoint/2010/main" val="2566616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Operationalizing a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522701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2092881"/>
          </a:xfrm>
        </p:spPr>
        <p:txBody>
          <a:bodyPr/>
          <a:lstStyle/>
          <a:p>
            <a:r>
              <a:rPr lang="en-US" dirty="0" smtClean="0"/>
              <a:t>Get API key from ML Studio</a:t>
            </a:r>
          </a:p>
          <a:p>
            <a:r>
              <a:rPr lang="en-US" dirty="0" smtClean="0"/>
              <a:t>Get Web-service URL from provided code samples</a:t>
            </a:r>
          </a:p>
          <a:p>
            <a:r>
              <a:rPr lang="en-US" dirty="0" smtClean="0"/>
              <a:t>Call Web service over HTTPS</a:t>
            </a:r>
            <a:endParaRPr lang="en-US" dirty="0"/>
          </a:p>
        </p:txBody>
      </p:sp>
      <p:sp>
        <p:nvSpPr>
          <p:cNvPr id="3" name="Title 2"/>
          <p:cNvSpPr>
            <a:spLocks noGrp="1"/>
          </p:cNvSpPr>
          <p:nvPr>
            <p:ph type="title"/>
          </p:nvPr>
        </p:nvSpPr>
        <p:spPr/>
        <p:txBody>
          <a:bodyPr/>
          <a:lstStyle/>
          <a:p>
            <a:r>
              <a:rPr lang="en-US" dirty="0" smtClean="0"/>
              <a:t>Consuming an Operationalized Model</a:t>
            </a:r>
            <a:endParaRPr lang="en-US" dirty="0"/>
          </a:p>
        </p:txBody>
      </p:sp>
      <p:pic>
        <p:nvPicPr>
          <p:cNvPr id="5" name="Picture 4"/>
          <p:cNvPicPr>
            <a:picLocks noChangeAspect="1"/>
          </p:cNvPicPr>
          <p:nvPr/>
        </p:nvPicPr>
        <p:blipFill>
          <a:blip r:embed="rId3"/>
          <a:stretch>
            <a:fillRect/>
          </a:stretch>
        </p:blipFill>
        <p:spPr>
          <a:xfrm>
            <a:off x="1855178" y="3954462"/>
            <a:ext cx="8726118" cy="2410161"/>
          </a:xfrm>
          <a:prstGeom prst="rect">
            <a:avLst/>
          </a:prstGeom>
        </p:spPr>
      </p:pic>
    </p:spTree>
    <p:extLst>
      <p:ext uri="{BB962C8B-B14F-4D97-AF65-F5344CB8AC3E}">
        <p14:creationId xmlns:p14="http://schemas.microsoft.com/office/powerpoint/2010/main" val="31103142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Calling a Machine-Learning Web Service</a:t>
            </a:r>
            <a:endParaRPr lang="en-US" dirty="0"/>
          </a:p>
        </p:txBody>
      </p:sp>
      <p:sp>
        <p:nvSpPr>
          <p:cNvPr id="4" name="TextBox 3"/>
          <p:cNvSpPr txBox="1"/>
          <p:nvPr/>
        </p:nvSpPr>
        <p:spPr>
          <a:xfrm>
            <a:off x="274639" y="1363662"/>
            <a:ext cx="11889564" cy="4912114"/>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smtClean="0">
                <a:latin typeface="Lucida Console" panose="020B0609040504020204" pitchFamily="49" charset="0"/>
              </a:rPr>
              <a:t>();</a:t>
            </a:r>
          </a:p>
          <a:p>
            <a:r>
              <a:rPr lang="en-US" sz="2000" dirty="0" err="1" smtClean="0">
                <a:latin typeface="Lucida Console" panose="020B0609040504020204" pitchFamily="49" charset="0"/>
              </a:rPr>
              <a:t>client.DefaultRequestHeaders.Authorization</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new </a:t>
            </a:r>
            <a:r>
              <a:rPr lang="en-US" sz="2000" dirty="0" err="1">
                <a:latin typeface="Lucida Console" panose="020B0609040504020204" pitchFamily="49" charset="0"/>
              </a:rPr>
              <a:t>AuthenticationHeaderValue</a:t>
            </a:r>
            <a:r>
              <a:rPr lang="en-US" sz="2000" dirty="0">
                <a:latin typeface="Lucida Console" panose="020B0609040504020204" pitchFamily="49" charset="0"/>
              </a:rPr>
              <a:t>("Bearer", </a:t>
            </a:r>
            <a:r>
              <a:rPr lang="en-US" sz="2000" dirty="0" smtClean="0">
                <a:latin typeface="Lucida Console" panose="020B0609040504020204" pitchFamily="49" charset="0"/>
              </a:rPr>
              <a:t>"</a:t>
            </a:r>
            <a:r>
              <a:rPr lang="en-US" sz="2000" dirty="0" err="1" smtClean="0">
                <a:latin typeface="Lucida Console" panose="020B0609040504020204" pitchFamily="49" charset="0"/>
              </a:rPr>
              <a:t>api_key</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err="1" smtClean="0">
                <a:latin typeface="Lucida Console" panose="020B0609040504020204" pitchFamily="49" charset="0"/>
              </a:rPr>
              <a:t>client.BaseAddress</a:t>
            </a:r>
            <a:r>
              <a:rPr lang="en-US" sz="2000" dirty="0" smtClean="0">
                <a:latin typeface="Lucida Console" panose="020B0609040504020204" pitchFamily="49" charset="0"/>
              </a:rPr>
              <a:t> </a:t>
            </a:r>
            <a:r>
              <a:rPr lang="en-US" sz="2000" dirty="0">
                <a:latin typeface="Lucida Console" panose="020B0609040504020204" pitchFamily="49" charset="0"/>
              </a:rPr>
              <a:t>= new Uri("</a:t>
            </a:r>
            <a:r>
              <a:rPr lang="en-US" sz="2000" dirty="0" err="1">
                <a:latin typeface="Lucida Console" panose="020B0609040504020204" pitchFamily="49" charset="0"/>
              </a:rPr>
              <a:t>web_service_url</a:t>
            </a:r>
            <a:r>
              <a:rPr lang="en-US" sz="2000" dirty="0">
                <a:latin typeface="Lucida Console" panose="020B0609040504020204" pitchFamily="49" charset="0"/>
              </a:rPr>
              <a:t>");</a:t>
            </a:r>
          </a:p>
          <a:p>
            <a:endParaRPr lang="en-US" sz="2000" dirty="0">
              <a:latin typeface="Lucida Console" panose="020B0609040504020204" pitchFamily="49" charset="0"/>
            </a:endParaRPr>
          </a:p>
          <a:p>
            <a:r>
              <a:rPr lang="en-US" sz="2000" dirty="0" err="1" smtClean="0">
                <a:latin typeface="Lucida Console" panose="020B0609040504020204" pitchFamily="49" charset="0"/>
              </a:rPr>
              <a:t>HttpResponseMessage</a:t>
            </a:r>
            <a:r>
              <a:rPr lang="en-US" sz="2000" dirty="0" smtClean="0">
                <a:latin typeface="Lucida Console" panose="020B0609040504020204" pitchFamily="49" charset="0"/>
              </a:rPr>
              <a:t> </a:t>
            </a:r>
            <a:r>
              <a:rPr lang="en-US" sz="2000" dirty="0">
                <a:latin typeface="Lucida Console" panose="020B0609040504020204" pitchFamily="49" charset="0"/>
              </a:rPr>
              <a:t>response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await </a:t>
            </a:r>
            <a:r>
              <a:rPr lang="en-US" sz="2000" dirty="0" err="1">
                <a:latin typeface="Lucida Console" panose="020B0609040504020204" pitchFamily="49" charset="0"/>
              </a:rPr>
              <a:t>client.PostAsJsonAsync</a:t>
            </a:r>
            <a:r>
              <a:rPr lang="en-US" sz="2000" dirty="0">
                <a:latin typeface="Lucida Console" panose="020B0609040504020204" pitchFamily="49" charset="0"/>
              </a:rPr>
              <a:t>("", request).</a:t>
            </a:r>
            <a:r>
              <a:rPr lang="en-US" sz="2000" dirty="0" err="1">
                <a:latin typeface="Lucida Console" panose="020B0609040504020204" pitchFamily="49" charset="0"/>
              </a:rPr>
              <a:t>ConfigureAwait</a:t>
            </a:r>
            <a:r>
              <a:rPr lang="en-US" sz="2000" dirty="0">
                <a:latin typeface="Lucida Console" panose="020B0609040504020204" pitchFamily="49" charset="0"/>
              </a:rPr>
              <a:t>(false</a:t>
            </a:r>
            <a:r>
              <a:rPr lang="en-US" sz="2000" dirty="0" smtClean="0">
                <a:latin typeface="Lucida Console" panose="020B0609040504020204" pitchFamily="49" charset="0"/>
              </a:rPr>
              <a:t>);</a:t>
            </a:r>
          </a:p>
          <a:p>
            <a:endParaRPr lang="en-US" sz="2000" dirty="0">
              <a:latin typeface="Lucida Console" panose="020B0609040504020204" pitchFamily="49" charset="0"/>
            </a:endParaRPr>
          </a:p>
          <a:p>
            <a:r>
              <a:rPr lang="en-US" sz="2000" dirty="0" smtClean="0">
                <a:latin typeface="Lucida Console" panose="020B0609040504020204" pitchFamily="49" charset="0"/>
              </a:rPr>
              <a:t>if </a:t>
            </a:r>
            <a:r>
              <a:rPr lang="en-US" sz="2000" dirty="0">
                <a:latin typeface="Lucida Console" panose="020B0609040504020204" pitchFamily="49" charset="0"/>
              </a:rPr>
              <a:t>(</a:t>
            </a:r>
            <a:r>
              <a:rPr lang="en-US" sz="2000" dirty="0" err="1">
                <a:latin typeface="Lucida Console" panose="020B0609040504020204" pitchFamily="49" charset="0"/>
              </a:rPr>
              <a:t>response.IsSuccessStatusCode</a:t>
            </a:r>
            <a:r>
              <a:rPr lang="en-US" sz="2000" dirty="0">
                <a:latin typeface="Lucida Console" panose="020B0609040504020204" pitchFamily="49" charset="0"/>
              </a:rPr>
              <a:t>)</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smtClean="0">
                <a:latin typeface="Lucida Console" panose="020B0609040504020204" pitchFamily="49" charset="0"/>
              </a:rPr>
              <a:t>    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970546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6705599" cy="5096780"/>
          </a:xfrm>
        </p:spPr>
        <p:txBody>
          <a:bodyPr/>
          <a:lstStyle/>
          <a:p>
            <a:r>
              <a:rPr lang="en-US" dirty="0"/>
              <a:t>Branch of computer science in which a computer "learns" from </a:t>
            </a:r>
            <a:r>
              <a:rPr lang="en-US" dirty="0" smtClean="0"/>
              <a:t>data</a:t>
            </a:r>
            <a:endParaRPr lang="en-US" dirty="0">
              <a:solidFill>
                <a:srgbClr val="C00000"/>
              </a:solidFill>
            </a:endParaRPr>
          </a:p>
          <a:p>
            <a:pPr lvl="1"/>
            <a:r>
              <a:rPr lang="en-US" dirty="0"/>
              <a:t>Credit-card fraud </a:t>
            </a:r>
            <a:r>
              <a:rPr lang="en-US" dirty="0" smtClean="0"/>
              <a:t>detection</a:t>
            </a:r>
            <a:endParaRPr lang="en-US" dirty="0"/>
          </a:p>
          <a:p>
            <a:pPr lvl="1"/>
            <a:r>
              <a:rPr lang="en-US" dirty="0" smtClean="0"/>
              <a:t>Recommendations</a:t>
            </a:r>
            <a:endParaRPr lang="en-US" dirty="0"/>
          </a:p>
          <a:p>
            <a:pPr lvl="1"/>
            <a:r>
              <a:rPr lang="en-US" dirty="0"/>
              <a:t>Self-driving </a:t>
            </a:r>
            <a:r>
              <a:rPr lang="en-US" dirty="0" smtClean="0"/>
              <a:t>cars</a:t>
            </a:r>
          </a:p>
          <a:p>
            <a:r>
              <a:rPr lang="en-US" dirty="0" smtClean="0"/>
              <a:t>Supervised learning</a:t>
            </a:r>
          </a:p>
          <a:p>
            <a:r>
              <a:rPr lang="en-US" dirty="0" smtClean="0"/>
              <a:t>Unsupervised learning</a:t>
            </a:r>
            <a:endParaRPr lang="en-US" dirty="0"/>
          </a:p>
          <a:p>
            <a:endParaRPr lang="en-US" dirty="0"/>
          </a:p>
        </p:txBody>
      </p:sp>
      <p:sp>
        <p:nvSpPr>
          <p:cNvPr id="3" name="Title 2"/>
          <p:cNvSpPr>
            <a:spLocks noGrp="1"/>
          </p:cNvSpPr>
          <p:nvPr>
            <p:ph type="title"/>
          </p:nvPr>
        </p:nvSpPr>
        <p:spPr/>
        <p:txBody>
          <a:bodyPr/>
          <a:lstStyle/>
          <a:p>
            <a:r>
              <a:rPr lang="en-US" dirty="0" smtClean="0"/>
              <a:t>Machine Learning</a:t>
            </a:r>
            <a:endParaRPr lang="en-US" dirty="0"/>
          </a:p>
        </p:txBody>
      </p:sp>
      <p:pic>
        <p:nvPicPr>
          <p:cNvPr id="5" name="Picture 4"/>
          <p:cNvPicPr>
            <a:picLocks noChangeAspect="1"/>
          </p:cNvPicPr>
          <p:nvPr/>
        </p:nvPicPr>
        <p:blipFill>
          <a:blip r:embed="rId3"/>
          <a:stretch>
            <a:fillRect/>
          </a:stretch>
        </p:blipFill>
        <p:spPr>
          <a:xfrm>
            <a:off x="6811121" y="1668462"/>
            <a:ext cx="4982270" cy="4163006"/>
          </a:xfrm>
          <a:prstGeom prst="rect">
            <a:avLst/>
          </a:prstGeom>
        </p:spPr>
      </p:pic>
    </p:spTree>
    <p:extLst>
      <p:ext uri="{BB962C8B-B14F-4D97-AF65-F5344CB8AC3E}">
        <p14:creationId xmlns:p14="http://schemas.microsoft.com/office/powerpoint/2010/main" val="35465926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Consuming a Machine-Learning Model</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08459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Free e-Book</a:t>
            </a:r>
            <a:endParaRPr lang="en-US"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046" y="970440"/>
            <a:ext cx="4130382" cy="50536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882" y="2661330"/>
            <a:ext cx="12434711" cy="2104045"/>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TextBox 5"/>
          <p:cNvSpPr txBox="1"/>
          <p:nvPr/>
        </p:nvSpPr>
        <p:spPr>
          <a:xfrm>
            <a:off x="882" y="3402588"/>
            <a:ext cx="12434711" cy="633954"/>
          </a:xfrm>
          <a:prstGeom prst="rect">
            <a:avLst/>
          </a:prstGeom>
          <a:noFill/>
        </p:spPr>
        <p:txBody>
          <a:bodyPr wrap="square" lIns="0" tIns="0" rIns="0" bIns="0" rtlCol="0">
            <a:spAutoFit/>
          </a:bodyPr>
          <a:lstStyle/>
          <a:p>
            <a:pPr algn="ctr" defTabSz="932597">
              <a:lnSpc>
                <a:spcPct val="90000"/>
              </a:lnSpc>
              <a:spcBef>
                <a:spcPct val="20000"/>
              </a:spcBef>
              <a:buSzPct val="80000"/>
            </a:pPr>
            <a:r>
              <a:rPr lang="en-US" sz="4488" dirty="0">
                <a:solidFill>
                  <a:srgbClr val="FFFFFF"/>
                </a:solidFill>
              </a:rPr>
              <a:t>http://bit.ly/a4r-mlbook</a:t>
            </a:r>
          </a:p>
        </p:txBody>
      </p:sp>
    </p:spTree>
    <p:extLst>
      <p:ext uri="{BB962C8B-B14F-4D97-AF65-F5344CB8AC3E}">
        <p14:creationId xmlns:p14="http://schemas.microsoft.com/office/powerpoint/2010/main" val="39109847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https://github.com/jeffprosise/Machine-Learning</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Machine Learning in Action</a:t>
            </a:r>
            <a:endParaRPr lang="en-US" dirty="0"/>
          </a:p>
        </p:txBody>
      </p:sp>
      <p:pic>
        <p:nvPicPr>
          <p:cNvPr id="4" name="Picture 3"/>
          <p:cNvPicPr>
            <a:picLocks noChangeAspect="1"/>
          </p:cNvPicPr>
          <p:nvPr/>
        </p:nvPicPr>
        <p:blipFill>
          <a:blip r:embed="rId3"/>
          <a:stretch>
            <a:fillRect/>
          </a:stretch>
        </p:blipFill>
        <p:spPr>
          <a:xfrm>
            <a:off x="2721546" y="1668462"/>
            <a:ext cx="6744676" cy="4508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99986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Machine Learning Process</a:t>
            </a:r>
            <a:endParaRPr lang="en-US" dirty="0"/>
          </a:p>
        </p:txBody>
      </p:sp>
      <p:sp>
        <p:nvSpPr>
          <p:cNvPr id="5" name="TextBox 4"/>
          <p:cNvSpPr txBox="1"/>
          <p:nvPr/>
        </p:nvSpPr>
        <p:spPr>
          <a:xfrm>
            <a:off x="1156447" y="6027117"/>
            <a:ext cx="4163769"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pic>
        <p:nvPicPr>
          <p:cNvPr id="2" name="Picture 1"/>
          <p:cNvPicPr>
            <a:picLocks noChangeAspect="1"/>
          </p:cNvPicPr>
          <p:nvPr/>
        </p:nvPicPr>
        <p:blipFill>
          <a:blip r:embed="rId2"/>
          <a:stretch>
            <a:fillRect/>
          </a:stretch>
        </p:blipFill>
        <p:spPr>
          <a:xfrm>
            <a:off x="1112124" y="1516062"/>
            <a:ext cx="10212225" cy="4505954"/>
          </a:xfrm>
          <a:prstGeom prst="rect">
            <a:avLst/>
          </a:prstGeom>
        </p:spPr>
      </p:pic>
    </p:spTree>
    <p:extLst>
      <p:ext uri="{BB962C8B-B14F-4D97-AF65-F5344CB8AC3E}">
        <p14:creationId xmlns:p14="http://schemas.microsoft.com/office/powerpoint/2010/main" val="3445373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a:t>Fully managed cloud service for building and operationalizing </a:t>
            </a:r>
            <a:r>
              <a:rPr lang="en-US" dirty="0" smtClean="0"/>
              <a:t>machine-learning </a:t>
            </a:r>
            <a:r>
              <a:rPr lang="en-US" dirty="0"/>
              <a:t>models</a:t>
            </a:r>
          </a:p>
          <a:p>
            <a:endParaRPr lang="en-US" dirty="0"/>
          </a:p>
        </p:txBody>
      </p:sp>
      <p:sp>
        <p:nvSpPr>
          <p:cNvPr id="3" name="Title 2"/>
          <p:cNvSpPr>
            <a:spLocks noGrp="1"/>
          </p:cNvSpPr>
          <p:nvPr>
            <p:ph type="title"/>
          </p:nvPr>
        </p:nvSpPr>
        <p:spPr/>
        <p:txBody>
          <a:bodyPr/>
          <a:lstStyle/>
          <a:p>
            <a:r>
              <a:rPr lang="en-US" dirty="0" smtClean="0"/>
              <a:t>Azure Machine Learning</a:t>
            </a:r>
            <a:endParaRPr lang="en-US" dirty="0"/>
          </a:p>
        </p:txBody>
      </p:sp>
      <p:sp>
        <p:nvSpPr>
          <p:cNvPr id="4" name="Rectangle 3"/>
          <p:cNvSpPr/>
          <p:nvPr/>
        </p:nvSpPr>
        <p:spPr bwMode="auto">
          <a:xfrm>
            <a:off x="508285"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Fully </a:t>
            </a:r>
            <a:br>
              <a:rPr lang="en-US" sz="3137" kern="0" dirty="0">
                <a:solidFill>
                  <a:srgbClr val="FFFFFF"/>
                </a:solidFill>
                <a:latin typeface="+mj-lt"/>
                <a:ea typeface="Segoe UI" pitchFamily="34" charset="0"/>
                <a:cs typeface="Segoe UI" pitchFamily="34" charset="0"/>
              </a:rPr>
            </a:br>
            <a:r>
              <a:rPr lang="en-US" sz="3137" kern="0" dirty="0">
                <a:solidFill>
                  <a:srgbClr val="FFFFFF"/>
                </a:solidFill>
                <a:latin typeface="+mj-lt"/>
                <a:ea typeface="Segoe UI" pitchFamily="34" charset="0"/>
                <a:cs typeface="Segoe UI" pitchFamily="34" charset="0"/>
              </a:rPr>
              <a:t>managed</a:t>
            </a:r>
          </a:p>
          <a:p>
            <a:pPr defTabSz="914102" fontAlgn="base">
              <a:spcBef>
                <a:spcPts val="588"/>
              </a:spcBef>
              <a:spcAft>
                <a:spcPct val="0"/>
              </a:spcAft>
            </a:pPr>
            <a:endParaRPr lang="en-US" sz="1961" kern="0" dirty="0">
              <a:solidFill>
                <a:srgbClr val="FFFFFF"/>
              </a:solidFill>
              <a:latin typeface="+mj-lt"/>
              <a:ea typeface="Segoe UI" pitchFamily="34" charset="0"/>
              <a:cs typeface="Segoe UI" pitchFamily="34" charset="0"/>
            </a:endParaRPr>
          </a:p>
          <a:p>
            <a:pPr defTabSz="914102" fontAlgn="base">
              <a:spcBef>
                <a:spcPts val="588"/>
              </a:spcBef>
              <a:spcAft>
                <a:spcPct val="0"/>
              </a:spcAft>
            </a:pPr>
            <a:endParaRPr lang="en-US" sz="1961" kern="0" dirty="0">
              <a:solidFill>
                <a:srgbClr val="FFFFFF"/>
              </a:solidFill>
              <a:latin typeface="+mj-lt"/>
              <a:ea typeface="Segoe UI" pitchFamily="34" charset="0"/>
              <a:cs typeface="Segoe UI" pitchFamily="34" charset="0"/>
            </a:endParaRPr>
          </a:p>
        </p:txBody>
      </p:sp>
      <p:sp>
        <p:nvSpPr>
          <p:cNvPr id="5" name="Rectangle 4"/>
          <p:cNvSpPr/>
          <p:nvPr/>
        </p:nvSpPr>
        <p:spPr bwMode="auto">
          <a:xfrm>
            <a:off x="3287202" y="3055490"/>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Integrated</a:t>
            </a:r>
          </a:p>
        </p:txBody>
      </p:sp>
      <p:sp>
        <p:nvSpPr>
          <p:cNvPr id="6" name="Rectangle 5"/>
          <p:cNvSpPr/>
          <p:nvPr/>
        </p:nvSpPr>
        <p:spPr bwMode="auto">
          <a:xfrm>
            <a:off x="6066119" y="3055490"/>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kern="0" dirty="0" smtClean="0">
                <a:solidFill>
                  <a:srgbClr val="FFFFFF"/>
                </a:solidFill>
                <a:latin typeface="+mj-lt"/>
                <a:ea typeface="Segoe UI" pitchFamily="34" charset="0"/>
                <a:cs typeface="Segoe UI" pitchFamily="34" charset="0"/>
              </a:rPr>
              <a:t>Best-in-Class </a:t>
            </a:r>
            <a:r>
              <a:rPr lang="en-US" sz="3039" kern="0" dirty="0">
                <a:solidFill>
                  <a:srgbClr val="FFFFFF"/>
                </a:solidFill>
                <a:latin typeface="+mj-lt"/>
                <a:ea typeface="Segoe UI" pitchFamily="34" charset="0"/>
                <a:cs typeface="Segoe UI" pitchFamily="34" charset="0"/>
              </a:rPr>
              <a:t>Algorithms + R</a:t>
            </a:r>
          </a:p>
        </p:txBody>
      </p:sp>
      <p:sp>
        <p:nvSpPr>
          <p:cNvPr id="7" name="Rectangle 6"/>
          <p:cNvSpPr/>
          <p:nvPr/>
        </p:nvSpPr>
        <p:spPr bwMode="auto">
          <a:xfrm>
            <a:off x="8845036"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mj-lt"/>
                <a:ea typeface="Segoe UI" pitchFamily="34" charset="0"/>
                <a:cs typeface="Segoe UI" pitchFamily="34" charset="0"/>
              </a:rPr>
              <a:t>Deploy in minutes</a:t>
            </a:r>
          </a:p>
        </p:txBody>
      </p:sp>
      <p:sp>
        <p:nvSpPr>
          <p:cNvPr id="8" name="Rectangle 7"/>
          <p:cNvSpPr/>
          <p:nvPr/>
        </p:nvSpPr>
        <p:spPr>
          <a:xfrm>
            <a:off x="478896" y="4442088"/>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No software to install, no hardware </a:t>
            </a:r>
            <a:r>
              <a:rPr lang="en-US" sz="1765" kern="0" spc="-98" dirty="0">
                <a:solidFill>
                  <a:srgbClr val="FFFFFF"/>
                </a:solidFill>
                <a:latin typeface="+mj-lt"/>
                <a:ea typeface="Segoe UI" pitchFamily="34" charset="0"/>
                <a:cs typeface="Segoe UI" pitchFamily="34" charset="0"/>
              </a:rPr>
              <a:t>to manage,</a:t>
            </a:r>
            <a:r>
              <a:rPr lang="en-US" sz="1765" kern="0" dirty="0">
                <a:solidFill>
                  <a:srgbClr val="FFFFFF"/>
                </a:solidFill>
                <a:latin typeface="+mj-lt"/>
                <a:ea typeface="Segoe UI" pitchFamily="34" charset="0"/>
                <a:cs typeface="Segoe UI" pitchFamily="34" charset="0"/>
              </a:rPr>
              <a:t> and one portal to view and update.</a:t>
            </a:r>
          </a:p>
        </p:txBody>
      </p:sp>
      <p:sp>
        <p:nvSpPr>
          <p:cNvPr id="9" name="Rectangle 8"/>
          <p:cNvSpPr/>
          <p:nvPr/>
        </p:nvSpPr>
        <p:spPr>
          <a:xfrm>
            <a:off x="3257811" y="4442086"/>
            <a:ext cx="27779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Simple </a:t>
            </a:r>
            <a:r>
              <a:rPr lang="en-US" sz="1765" kern="0" dirty="0" smtClean="0">
                <a:solidFill>
                  <a:srgbClr val="FFFFFF"/>
                </a:solidFill>
                <a:latin typeface="+mj-lt"/>
                <a:ea typeface="Segoe UI" pitchFamily="34" charset="0"/>
                <a:cs typeface="Segoe UI" pitchFamily="34" charset="0"/>
              </a:rPr>
              <a:t>drag, drop, </a:t>
            </a:r>
            <a:r>
              <a:rPr lang="en-US" sz="1765" kern="0" dirty="0">
                <a:solidFill>
                  <a:srgbClr val="FFFFFF"/>
                </a:solidFill>
                <a:latin typeface="+mj-lt"/>
                <a:ea typeface="Segoe UI" pitchFamily="34" charset="0"/>
                <a:cs typeface="Segoe UI" pitchFamily="34" charset="0"/>
              </a:rPr>
              <a:t>and connect interface for Data Science. No need for programming for common tasks. </a:t>
            </a:r>
          </a:p>
        </p:txBody>
      </p:sp>
      <p:sp>
        <p:nvSpPr>
          <p:cNvPr id="10" name="Rectangle 9"/>
          <p:cNvSpPr/>
          <p:nvPr/>
        </p:nvSpPr>
        <p:spPr>
          <a:xfrm>
            <a:off x="6036729" y="4442086"/>
            <a:ext cx="26077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Built-in collection of best of breed algorithms. Support for R and popular CRAN packages.</a:t>
            </a:r>
          </a:p>
        </p:txBody>
      </p:sp>
      <p:sp>
        <p:nvSpPr>
          <p:cNvPr id="11" name="Rectangle 10"/>
          <p:cNvSpPr/>
          <p:nvPr/>
        </p:nvSpPr>
        <p:spPr>
          <a:xfrm>
            <a:off x="8816581" y="4442087"/>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latin typeface="+mj-lt"/>
                <a:ea typeface="Segoe UI" pitchFamily="34" charset="0"/>
                <a:cs typeface="Segoe UI" pitchFamily="34" charset="0"/>
              </a:rPr>
              <a:t>Operationalize models with a single click. Monetize in Machine Learning Marketplace.</a:t>
            </a:r>
          </a:p>
        </p:txBody>
      </p:sp>
    </p:spTree>
    <p:extLst>
      <p:ext uri="{BB962C8B-B14F-4D97-AF65-F5344CB8AC3E}">
        <p14:creationId xmlns:p14="http://schemas.microsoft.com/office/powerpoint/2010/main" val="1372365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815" y="1334813"/>
            <a:ext cx="9017876" cy="4154984"/>
          </a:xfrm>
          <a:prstGeom prst="rect">
            <a:avLst/>
          </a:prstGeom>
          <a:noFill/>
        </p:spPr>
        <p:txBody>
          <a:bodyPr wrap="square" lIns="0" tIns="0" rIns="0" bIns="0" rtlCol="0">
            <a:spAutoFit/>
          </a:bodyPr>
          <a:lstStyle/>
          <a:p>
            <a:pPr algn="ctr">
              <a:lnSpc>
                <a:spcPct val="90000"/>
              </a:lnSpc>
              <a:spcBef>
                <a:spcPct val="20000"/>
              </a:spcBef>
              <a:buSzPct val="80000"/>
            </a:pPr>
            <a:r>
              <a:rPr lang="en-US" sz="6000" i="1" dirty="0" smtClean="0">
                <a:solidFill>
                  <a:srgbClr val="00B0F0"/>
                </a:solidFill>
                <a:latin typeface="Segoe UI Light" panose="020B0502040204020203" pitchFamily="34" charset="0"/>
                <a:cs typeface="Segoe UI Light" panose="020B0502040204020203" pitchFamily="34" charset="0"/>
              </a:rPr>
              <a:t>I spent last semester building a regression model in Python, and I just did the same thing in 10 minutes with Azure ML</a:t>
            </a:r>
            <a:endParaRPr lang="en-US" sz="6000" i="1" dirty="0">
              <a:solidFill>
                <a:srgbClr val="00B0F0"/>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28" y="874129"/>
            <a:ext cx="1120158" cy="7374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486" y="4983654"/>
            <a:ext cx="1120216" cy="737475"/>
          </a:xfrm>
          <a:prstGeom prst="rect">
            <a:avLst/>
          </a:prstGeom>
        </p:spPr>
      </p:pic>
    </p:spTree>
    <p:extLst>
      <p:ext uri="{BB962C8B-B14F-4D97-AF65-F5344CB8AC3E}">
        <p14:creationId xmlns:p14="http://schemas.microsoft.com/office/powerpoint/2010/main" val="1394513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6019799" cy="4468916"/>
          </a:xfrm>
        </p:spPr>
        <p:txBody>
          <a:bodyPr/>
          <a:lstStyle/>
          <a:p>
            <a:r>
              <a:rPr lang="en-US" dirty="0"/>
              <a:t>Visual editor for composing, testing, and deploying ML models</a:t>
            </a:r>
          </a:p>
          <a:p>
            <a:pPr lvl="1"/>
            <a:r>
              <a:rPr lang="en-US" dirty="0"/>
              <a:t>Hundreds of </a:t>
            </a:r>
            <a:r>
              <a:rPr lang="en-US" dirty="0" smtClean="0"/>
              <a:t>modules for crafting workflows</a:t>
            </a:r>
            <a:endParaRPr lang="en-US" dirty="0"/>
          </a:p>
          <a:p>
            <a:pPr lvl="1"/>
            <a:r>
              <a:rPr lang="en-US" dirty="0"/>
              <a:t>25 algorithms for classification, regression, and more</a:t>
            </a:r>
          </a:p>
          <a:p>
            <a:pPr lvl="1"/>
            <a:r>
              <a:rPr lang="en-US" dirty="0"/>
              <a:t>Supports text input, CSV, TSV, OData, </a:t>
            </a:r>
            <a:r>
              <a:rPr lang="en-US" dirty="0" err="1"/>
              <a:t>RData</a:t>
            </a:r>
            <a:r>
              <a:rPr lang="en-US" dirty="0"/>
              <a:t>, </a:t>
            </a:r>
            <a:r>
              <a:rPr lang="en-US" dirty="0" smtClean="0"/>
              <a:t>Excel, zip files, </a:t>
            </a:r>
            <a:r>
              <a:rPr lang="en-US" dirty="0"/>
              <a:t>and more</a:t>
            </a:r>
          </a:p>
          <a:p>
            <a:pPr lvl="1"/>
            <a:r>
              <a:rPr lang="en-US" dirty="0"/>
              <a:t>Supports R and </a:t>
            </a:r>
            <a:r>
              <a:rPr lang="en-US" dirty="0" smtClean="0"/>
              <a:t>Python</a:t>
            </a:r>
            <a:endParaRPr lang="en-US" dirty="0"/>
          </a:p>
        </p:txBody>
      </p:sp>
      <p:sp>
        <p:nvSpPr>
          <p:cNvPr id="3" name="Title 2"/>
          <p:cNvSpPr>
            <a:spLocks noGrp="1"/>
          </p:cNvSpPr>
          <p:nvPr>
            <p:ph type="title"/>
          </p:nvPr>
        </p:nvSpPr>
        <p:spPr/>
        <p:txBody>
          <a:bodyPr/>
          <a:lstStyle/>
          <a:p>
            <a:r>
              <a:rPr lang="en-US" dirty="0" smtClean="0"/>
              <a:t>Azure Machine Learning Studio</a:t>
            </a:r>
            <a:endParaRPr lang="en-US" dirty="0"/>
          </a:p>
        </p:txBody>
      </p:sp>
      <p:pic>
        <p:nvPicPr>
          <p:cNvPr id="4" name="Picture 3"/>
          <p:cNvPicPr>
            <a:picLocks noChangeAspect="1"/>
          </p:cNvPicPr>
          <p:nvPr/>
        </p:nvPicPr>
        <p:blipFill>
          <a:blip r:embed="rId3"/>
          <a:stretch>
            <a:fillRect/>
          </a:stretch>
        </p:blipFill>
        <p:spPr>
          <a:xfrm>
            <a:off x="6827837" y="1668462"/>
            <a:ext cx="4886325" cy="4420107"/>
          </a:xfrm>
          <a:prstGeom prst="rect">
            <a:avLst/>
          </a:prstGeom>
          <a:ln>
            <a:solidFill>
              <a:schemeClr val="bg1">
                <a:lumMod val="75000"/>
              </a:schemeClr>
            </a:solidFill>
          </a:ln>
        </p:spPr>
      </p:pic>
    </p:spTree>
    <p:extLst>
      <p:ext uri="{BB962C8B-B14F-4D97-AF65-F5344CB8AC3E}">
        <p14:creationId xmlns:p14="http://schemas.microsoft.com/office/powerpoint/2010/main" val="206185881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827183" cy="4862870"/>
          </a:xfrm>
        </p:spPr>
        <p:txBody>
          <a:bodyPr/>
          <a:lstStyle/>
          <a:p>
            <a:r>
              <a:rPr lang="en-US" dirty="0" smtClean="0"/>
              <a:t>Upload data from local file</a:t>
            </a:r>
          </a:p>
          <a:p>
            <a:r>
              <a:rPr lang="en-US" dirty="0" smtClean="0"/>
              <a:t>Or use </a:t>
            </a:r>
            <a:r>
              <a:rPr lang="en-US" b="1" dirty="0" smtClean="0">
                <a:solidFill>
                  <a:srgbClr val="00B0F0"/>
                </a:solidFill>
              </a:rPr>
              <a:t>Import Data </a:t>
            </a:r>
            <a:r>
              <a:rPr lang="en-US" dirty="0" smtClean="0"/>
              <a:t>module to import from Azure blob, Azure table, Azure </a:t>
            </a:r>
            <a:r>
              <a:rPr lang="en-US" dirty="0" err="1" smtClean="0"/>
              <a:t>DocumentDB</a:t>
            </a:r>
            <a:r>
              <a:rPr lang="en-US" dirty="0" smtClean="0"/>
              <a:t>, Azure SQL, on-</a:t>
            </a:r>
            <a:r>
              <a:rPr lang="en-US" dirty="0" err="1" smtClean="0"/>
              <a:t>prem</a:t>
            </a:r>
            <a:r>
              <a:rPr lang="en-US" dirty="0" smtClean="0"/>
              <a:t> database, URL, Hive query, and other sources</a:t>
            </a:r>
          </a:p>
          <a:p>
            <a:r>
              <a:rPr lang="en-US" dirty="0" smtClean="0"/>
              <a:t>Export to Hive, SQL, table, or blob with </a:t>
            </a:r>
            <a:r>
              <a:rPr lang="en-US" b="1" dirty="0">
                <a:solidFill>
                  <a:srgbClr val="00B0F0"/>
                </a:solidFill>
              </a:rPr>
              <a:t>Export Data </a:t>
            </a:r>
            <a:r>
              <a:rPr lang="en-US" dirty="0" smtClean="0"/>
              <a:t>module</a:t>
            </a:r>
            <a:endParaRPr lang="en-US" dirty="0"/>
          </a:p>
        </p:txBody>
      </p:sp>
      <p:sp>
        <p:nvSpPr>
          <p:cNvPr id="3" name="Title 2"/>
          <p:cNvSpPr>
            <a:spLocks noGrp="1"/>
          </p:cNvSpPr>
          <p:nvPr>
            <p:ph type="title"/>
          </p:nvPr>
        </p:nvSpPr>
        <p:spPr/>
        <p:txBody>
          <a:bodyPr/>
          <a:lstStyle/>
          <a:p>
            <a:r>
              <a:rPr lang="en-US" dirty="0" smtClean="0"/>
              <a:t>Getting Data In and Out</a:t>
            </a:r>
            <a:endParaRPr lang="en-US" dirty="0"/>
          </a:p>
        </p:txBody>
      </p:sp>
      <p:pic>
        <p:nvPicPr>
          <p:cNvPr id="4" name="Picture 3"/>
          <p:cNvPicPr>
            <a:picLocks noChangeAspect="1"/>
          </p:cNvPicPr>
          <p:nvPr/>
        </p:nvPicPr>
        <p:blipFill>
          <a:blip r:embed="rId3"/>
          <a:stretch>
            <a:fillRect/>
          </a:stretch>
        </p:blipFill>
        <p:spPr>
          <a:xfrm>
            <a:off x="8809037" y="1212849"/>
            <a:ext cx="2647950" cy="4953000"/>
          </a:xfrm>
          <a:prstGeom prst="rect">
            <a:avLst/>
          </a:prstGeom>
          <a:ln>
            <a:solidFill>
              <a:schemeClr val="bg1">
                <a:lumMod val="75000"/>
              </a:schemeClr>
            </a:solidFill>
          </a:ln>
        </p:spPr>
      </p:pic>
    </p:spTree>
    <p:extLst>
      <p:ext uri="{BB962C8B-B14F-4D97-AF65-F5344CB8AC3E}">
        <p14:creationId xmlns:p14="http://schemas.microsoft.com/office/powerpoint/2010/main" val="37659228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30 modules for common data-preparation tasks</a:t>
            </a:r>
          </a:p>
          <a:p>
            <a:pPr marL="0" indent="0">
              <a:buNone/>
            </a:pPr>
            <a:endParaRPr lang="en-US" dirty="0"/>
          </a:p>
        </p:txBody>
      </p:sp>
      <p:sp>
        <p:nvSpPr>
          <p:cNvPr id="3" name="Title 2"/>
          <p:cNvSpPr>
            <a:spLocks noGrp="1"/>
          </p:cNvSpPr>
          <p:nvPr>
            <p:ph type="title"/>
          </p:nvPr>
        </p:nvSpPr>
        <p:spPr/>
        <p:txBody>
          <a:bodyPr/>
          <a:lstStyle/>
          <a:p>
            <a:r>
              <a:rPr lang="en-US" dirty="0" smtClean="0"/>
              <a:t>Cleaning and Transforming Data</a:t>
            </a:r>
            <a:endParaRPr lang="en-US" dirty="0"/>
          </a:p>
        </p:txBody>
      </p:sp>
      <p:sp>
        <p:nvSpPr>
          <p:cNvPr id="4" name="Rectangle 3"/>
          <p:cNvSpPr/>
          <p:nvPr/>
        </p:nvSpPr>
        <p:spPr>
          <a:xfrm>
            <a:off x="808037" y="24140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Select Columns</a:t>
            </a:r>
          </a:p>
          <a:p>
            <a:pPr algn="ctr"/>
            <a:r>
              <a:rPr lang="en-US" dirty="0" smtClean="0">
                <a:solidFill>
                  <a:schemeClr val="bg1"/>
                </a:solidFill>
                <a:latin typeface="+mj-lt"/>
              </a:rPr>
              <a:t>in Dataset</a:t>
            </a:r>
          </a:p>
        </p:txBody>
      </p:sp>
      <p:sp>
        <p:nvSpPr>
          <p:cNvPr id="5" name="Rectangle 4"/>
          <p:cNvSpPr/>
          <p:nvPr/>
        </p:nvSpPr>
        <p:spPr>
          <a:xfrm>
            <a:off x="808037" y="32358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Edit Metadata</a:t>
            </a:r>
          </a:p>
        </p:txBody>
      </p:sp>
      <p:sp>
        <p:nvSpPr>
          <p:cNvPr id="6" name="Rectangle 5"/>
          <p:cNvSpPr/>
          <p:nvPr/>
        </p:nvSpPr>
        <p:spPr>
          <a:xfrm>
            <a:off x="808037" y="40576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Remove</a:t>
            </a:r>
          </a:p>
          <a:p>
            <a:pPr algn="ctr"/>
            <a:r>
              <a:rPr lang="en-US" dirty="0" smtClean="0">
                <a:solidFill>
                  <a:schemeClr val="bg1"/>
                </a:solidFill>
                <a:latin typeface="+mj-lt"/>
              </a:rPr>
              <a:t>Duplicate Rows</a:t>
            </a:r>
          </a:p>
        </p:txBody>
      </p:sp>
      <p:sp>
        <p:nvSpPr>
          <p:cNvPr id="7" name="Rectangle 6"/>
          <p:cNvSpPr/>
          <p:nvPr/>
        </p:nvSpPr>
        <p:spPr>
          <a:xfrm>
            <a:off x="808037" y="4879386"/>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Apply SQL</a:t>
            </a:r>
          </a:p>
          <a:p>
            <a:pPr algn="ctr"/>
            <a:r>
              <a:rPr lang="en-US" dirty="0" smtClean="0">
                <a:solidFill>
                  <a:schemeClr val="bg1"/>
                </a:solidFill>
                <a:latin typeface="+mj-lt"/>
              </a:rPr>
              <a:t>Transformation</a:t>
            </a:r>
          </a:p>
        </p:txBody>
      </p:sp>
      <p:sp>
        <p:nvSpPr>
          <p:cNvPr id="8" name="Rectangle 7"/>
          <p:cNvSpPr/>
          <p:nvPr/>
        </p:nvSpPr>
        <p:spPr>
          <a:xfrm>
            <a:off x="808037" y="5703987"/>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dirty="0" smtClean="0">
                <a:solidFill>
                  <a:schemeClr val="bg1"/>
                </a:solidFill>
                <a:latin typeface="+mj-lt"/>
              </a:rPr>
              <a:t>SMOTE</a:t>
            </a:r>
          </a:p>
        </p:txBody>
      </p:sp>
      <p:sp>
        <p:nvSpPr>
          <p:cNvPr id="9" name="TextBox 8"/>
          <p:cNvSpPr txBox="1"/>
          <p:nvPr/>
        </p:nvSpPr>
        <p:spPr>
          <a:xfrm>
            <a:off x="3627437" y="3235824"/>
            <a:ext cx="7378623"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Edit column metadata (e.g., identify categorical values)</a:t>
            </a:r>
          </a:p>
        </p:txBody>
      </p:sp>
      <p:sp>
        <p:nvSpPr>
          <p:cNvPr id="10" name="TextBox 9"/>
          <p:cNvSpPr txBox="1"/>
          <p:nvPr/>
        </p:nvSpPr>
        <p:spPr>
          <a:xfrm>
            <a:off x="3627437" y="4051905"/>
            <a:ext cx="6142002"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Remove duplicate rows to avoid training bias</a:t>
            </a:r>
          </a:p>
        </p:txBody>
      </p:sp>
      <p:sp>
        <p:nvSpPr>
          <p:cNvPr id="11" name="TextBox 10"/>
          <p:cNvSpPr txBox="1"/>
          <p:nvPr/>
        </p:nvSpPr>
        <p:spPr>
          <a:xfrm>
            <a:off x="3627437" y="4867986"/>
            <a:ext cx="4509632"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Transform data using SQL query</a:t>
            </a:r>
          </a:p>
        </p:txBody>
      </p:sp>
      <p:sp>
        <p:nvSpPr>
          <p:cNvPr id="12" name="TextBox 11"/>
          <p:cNvSpPr txBox="1"/>
          <p:nvPr/>
        </p:nvSpPr>
        <p:spPr>
          <a:xfrm>
            <a:off x="3627437" y="5553357"/>
            <a:ext cx="8534401" cy="9602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Balance imbalanced training </a:t>
            </a:r>
            <a:r>
              <a:rPr lang="en-US" sz="2400" dirty="0">
                <a:gradFill>
                  <a:gsLst>
                    <a:gs pos="2917">
                      <a:schemeClr val="tx1"/>
                    </a:gs>
                    <a:gs pos="30000">
                      <a:schemeClr val="tx1"/>
                    </a:gs>
                  </a:gsLst>
                  <a:lin ang="5400000" scaled="0"/>
                </a:gradFill>
                <a:latin typeface="+mj-lt"/>
              </a:rPr>
              <a:t>data using Synthetic Minority Oversampling Technique</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2408343"/>
            <a:ext cx="6040115" cy="6278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Specify which columns to include or exclude</a:t>
            </a:r>
          </a:p>
        </p:txBody>
      </p:sp>
    </p:spTree>
    <p:extLst>
      <p:ext uri="{BB962C8B-B14F-4D97-AF65-F5344CB8AC3E}">
        <p14:creationId xmlns:p14="http://schemas.microsoft.com/office/powerpoint/2010/main" val="208925415"/>
      </p:ext>
    </p:extLst>
  </p:cSld>
  <p:clrMapOvr>
    <a:masterClrMapping/>
  </p:clrMapOvr>
  <p:transition>
    <p:fade/>
  </p:transition>
</p:sld>
</file>

<file path=ppt/theme/_rels/theme3.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1c77077-aee4-4b5f-bd4e-9cd40a6fff29"/>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www.w3.org/XML/1998/namespace"/>
    <ds:schemaRef ds:uri="230e9df3-be65-4c73-a93b-d1236ebd677e"/>
    <ds:schemaRef ds:uri="http://schemas.microsoft.com/sharepoint/v3"/>
    <ds:schemaRef ds:uri="8ff673fc-3231-4e3a-893b-6d7f7cd32766"/>
    <ds:schemaRef ds:uri="http://purl.org/dc/dcmityp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Connect 2016</Template>
  <TotalTime>33665</TotalTime>
  <Words>1177</Words>
  <Application>Microsoft Office PowerPoint</Application>
  <PresentationFormat>Custom</PresentationFormat>
  <Paragraphs>153</Paragraphs>
  <Slides>22</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Arial</vt:lpstr>
      <vt:lpstr>Calibri</vt:lpstr>
      <vt:lpstr>Consolas</vt:lpstr>
      <vt:lpstr>Lucida Console</vt:lpstr>
      <vt:lpstr>Segoe UI</vt:lpstr>
      <vt:lpstr>Segoe UI Light</vt:lpstr>
      <vt:lpstr>Segoe UI Semibold</vt:lpstr>
      <vt:lpstr>Wingdings</vt:lpstr>
      <vt:lpstr>Connect_2016_Template_Light</vt:lpstr>
      <vt:lpstr>Connect_2016_Template_Dark</vt:lpstr>
      <vt:lpstr>1_MS1444_Windows Azure Template 16x9_r08a</vt:lpstr>
      <vt:lpstr>Building Smart Apps with Azure Machine Learning</vt:lpstr>
      <vt:lpstr>Machine Learning</vt:lpstr>
      <vt:lpstr>Machine Learning in Action</vt:lpstr>
      <vt:lpstr>The Machine Learning Process</vt:lpstr>
      <vt:lpstr>Azure Machine Learning</vt:lpstr>
      <vt:lpstr>PowerPoint Presentation</vt:lpstr>
      <vt:lpstr>Azure Machine Learning Studio</vt:lpstr>
      <vt:lpstr>Getting Data In and Out</vt:lpstr>
      <vt:lpstr>Cleaning and Transforming Data</vt:lpstr>
      <vt:lpstr>Using R to Transform Data</vt:lpstr>
      <vt:lpstr>Machine-Learning Algorithms</vt:lpstr>
      <vt:lpstr>Applying an Algorithm</vt:lpstr>
      <vt:lpstr>http://aka.ms/MLCheatSheet</vt:lpstr>
      <vt:lpstr>Training, Scoring, and Evaluating Models</vt:lpstr>
      <vt:lpstr>Demo</vt:lpstr>
      <vt:lpstr>Operationalizing a Machine-Learning Model</vt:lpstr>
      <vt:lpstr>Demo</vt:lpstr>
      <vt:lpstr>Consuming an Operationalized Model</vt:lpstr>
      <vt:lpstr>Calling a Machine-Learning Web Service</vt:lpstr>
      <vt:lpstr>Demo</vt:lpstr>
      <vt:lpstr>Free e-Book</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Azure Machine Learning</dc:title>
  <dc:subject>&lt;Speech title here&gt;</dc:subject>
  <dc:creator>jeffpro@wintellect.com</dc:creator>
  <cp:keywords/>
  <dc:description>Template: Mindseye
Formatting: 
Audience Type:</dc:description>
  <cp:lastModifiedBy>Jeff Prosise</cp:lastModifiedBy>
  <cp:revision>1460</cp:revision>
  <dcterms:created xsi:type="dcterms:W3CDTF">2016-10-14T20:19:31Z</dcterms:created>
  <dcterms:modified xsi:type="dcterms:W3CDTF">2017-05-12T16:16:17Z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